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4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5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6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7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8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9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20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21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22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73" r:id="rId2"/>
  </p:sldMasterIdLst>
  <p:notesMasterIdLst>
    <p:notesMasterId r:id="rId50"/>
  </p:notesMasterIdLst>
  <p:sldIdLst>
    <p:sldId id="266" r:id="rId3"/>
    <p:sldId id="257" r:id="rId4"/>
    <p:sldId id="268" r:id="rId5"/>
    <p:sldId id="375" r:id="rId6"/>
    <p:sldId id="376" r:id="rId7"/>
    <p:sldId id="377" r:id="rId8"/>
    <p:sldId id="381" r:id="rId9"/>
    <p:sldId id="382" r:id="rId10"/>
    <p:sldId id="383" r:id="rId11"/>
    <p:sldId id="384" r:id="rId12"/>
    <p:sldId id="385" r:id="rId13"/>
    <p:sldId id="397" r:id="rId14"/>
    <p:sldId id="386" r:id="rId15"/>
    <p:sldId id="387" r:id="rId16"/>
    <p:sldId id="388" r:id="rId17"/>
    <p:sldId id="389" r:id="rId18"/>
    <p:sldId id="390" r:id="rId19"/>
    <p:sldId id="392" r:id="rId20"/>
    <p:sldId id="391" r:id="rId21"/>
    <p:sldId id="393" r:id="rId22"/>
    <p:sldId id="394" r:id="rId23"/>
    <p:sldId id="395" r:id="rId24"/>
    <p:sldId id="396" r:id="rId25"/>
    <p:sldId id="398" r:id="rId26"/>
    <p:sldId id="399" r:id="rId27"/>
    <p:sldId id="400" r:id="rId28"/>
    <p:sldId id="401" r:id="rId29"/>
    <p:sldId id="402" r:id="rId30"/>
    <p:sldId id="403" r:id="rId31"/>
    <p:sldId id="404" r:id="rId32"/>
    <p:sldId id="405" r:id="rId33"/>
    <p:sldId id="406" r:id="rId34"/>
    <p:sldId id="407" r:id="rId35"/>
    <p:sldId id="408" r:id="rId36"/>
    <p:sldId id="409" r:id="rId37"/>
    <p:sldId id="410" r:id="rId38"/>
    <p:sldId id="411" r:id="rId39"/>
    <p:sldId id="412" r:id="rId40"/>
    <p:sldId id="413" r:id="rId41"/>
    <p:sldId id="414" r:id="rId42"/>
    <p:sldId id="415" r:id="rId43"/>
    <p:sldId id="416" r:id="rId44"/>
    <p:sldId id="417" r:id="rId45"/>
    <p:sldId id="418" r:id="rId46"/>
    <p:sldId id="419" r:id="rId47"/>
    <p:sldId id="420" r:id="rId48"/>
    <p:sldId id="264" r:id="rId4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A0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96" autoAdjust="0"/>
    <p:restoredTop sz="94660"/>
  </p:normalViewPr>
  <p:slideViewPr>
    <p:cSldViewPr>
      <p:cViewPr>
        <p:scale>
          <a:sx n="91" d="100"/>
          <a:sy n="91" d="100"/>
        </p:scale>
        <p:origin x="-125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D11CD9-DF58-432F-8AFB-57D529E29C2F}" type="doc">
      <dgm:prSet loTypeId="urn:microsoft.com/office/officeart/2005/8/layout/chevron2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19EDC453-9673-4B2B-8EEA-AD1998BC5A7B}">
      <dgm:prSet phldrT="[Text]" custT="1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>
        <a:scene3d>
          <a:camera prst="orthographicFront"/>
          <a:lightRig rig="balanced" dir="tr"/>
        </a:scene3d>
        <a:sp3d contourW="14605" prstMaterial="plastic">
          <a:bevelT w="50800" prst="relaxedInset"/>
          <a:contourClr>
            <a:schemeClr val="dk1">
              <a:shade val="30000"/>
              <a:satMod val="120000"/>
            </a:schemeClr>
          </a:contourClr>
        </a:sp3d>
      </dgm:spPr>
      <dgm:t>
        <a:bodyPr/>
        <a:lstStyle/>
        <a:p>
          <a:r>
            <a:rPr lang="bg-B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Процедура</a:t>
          </a:r>
          <a:endParaRPr lang="bg-BG" sz="24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814DE48-7751-4BC9-8550-4E9453BF7901}" type="parTrans" cxnId="{755168A4-2C8C-4335-853E-85EEB6EB731F}">
      <dgm:prSet/>
      <dgm:spPr/>
      <dgm:t>
        <a:bodyPr/>
        <a:lstStyle/>
        <a:p>
          <a:endParaRPr lang="bg-BG"/>
        </a:p>
      </dgm:t>
    </dgm:pt>
    <dgm:pt modelId="{8F1B46D6-CF74-4EAD-B1FA-0600F53E5501}" type="sibTrans" cxnId="{755168A4-2C8C-4335-853E-85EEB6EB731F}">
      <dgm:prSet/>
      <dgm:spPr/>
      <dgm:t>
        <a:bodyPr/>
        <a:lstStyle/>
        <a:p>
          <a:endParaRPr lang="bg-BG"/>
        </a:p>
      </dgm:t>
    </dgm:pt>
    <dgm:pt modelId="{29314313-F003-4246-9712-449A48EB0C7C}">
      <dgm:prSet phldrT="[Text]" custT="1"/>
      <dgm:spPr>
        <a:solidFill>
          <a:schemeClr val="bg1">
            <a:lumMod val="95000"/>
            <a:alpha val="90000"/>
          </a:schemeClr>
        </a:solidFill>
        <a:ln>
          <a:solidFill>
            <a:schemeClr val="bg1"/>
          </a:solidFill>
        </a:ln>
        <a:effectLst>
          <a:glow rad="63500">
            <a:schemeClr val="accent1">
              <a:satMod val="175000"/>
              <a:alpha val="40000"/>
            </a:schemeClr>
          </a:glow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 anchor="t"/>
        <a:lstStyle/>
        <a:p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Процедура </a:t>
          </a:r>
          <a:r>
            <a:rPr lang="en-US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BG16RFOP002-1.005 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„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Разработване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на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продуктови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и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производствени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иновации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“ е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обявена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в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рамките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на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Инвестиционен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приоритет 1.1, Приоритетна ос 1 „Технологично развитие и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иновации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“ на ОПИК 2014-2020</a:t>
          </a:r>
          <a:endParaRPr lang="bg-BG" sz="1800" dirty="0">
            <a:solidFill>
              <a:schemeClr val="tx1"/>
            </a:solidFill>
            <a:latin typeface="Trebuchet MS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C49DDD7-0102-4CFD-AE56-8F2D4518BC96}" type="parTrans" cxnId="{68427E98-EA80-4B58-B054-7EA407BB05C2}">
      <dgm:prSet/>
      <dgm:spPr/>
      <dgm:t>
        <a:bodyPr/>
        <a:lstStyle/>
        <a:p>
          <a:endParaRPr lang="bg-BG"/>
        </a:p>
      </dgm:t>
    </dgm:pt>
    <dgm:pt modelId="{95BDA9F6-0CFB-4BE9-9968-FD595807C851}" type="sibTrans" cxnId="{68427E98-EA80-4B58-B054-7EA407BB05C2}">
      <dgm:prSet/>
      <dgm:spPr/>
      <dgm:t>
        <a:bodyPr/>
        <a:lstStyle/>
        <a:p>
          <a:endParaRPr lang="bg-BG"/>
        </a:p>
      </dgm:t>
    </dgm:pt>
    <dgm:pt modelId="{5AC01C9B-C594-4742-A26F-D9546FF1EBDA}">
      <dgm:prSet phldrT="[Text]" custT="1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>
        <a:scene3d>
          <a:camera prst="orthographicFront"/>
          <a:lightRig rig="balanced" dir="tr"/>
        </a:scene3d>
        <a:sp3d contourW="14605" prstMaterial="plastic">
          <a:bevelT w="50800"/>
          <a:contourClr>
            <a:schemeClr val="dk1">
              <a:shade val="30000"/>
              <a:satMod val="120000"/>
            </a:schemeClr>
          </a:contourClr>
        </a:sp3d>
      </dgm:spPr>
      <dgm:t>
        <a:bodyPr/>
        <a:lstStyle/>
        <a:p>
          <a:r>
            <a:rPr lang="bg-BG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Цел</a:t>
          </a:r>
          <a:endParaRPr lang="bg-BG" sz="24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9C18AD3-D582-4230-AAA6-9F6D3165D077}" type="parTrans" cxnId="{A227F442-F24F-47B1-91E2-F65521C6154C}">
      <dgm:prSet/>
      <dgm:spPr/>
      <dgm:t>
        <a:bodyPr/>
        <a:lstStyle/>
        <a:p>
          <a:endParaRPr lang="bg-BG"/>
        </a:p>
      </dgm:t>
    </dgm:pt>
    <dgm:pt modelId="{F22D5190-517F-4888-A15A-6B8143D91C4A}" type="sibTrans" cxnId="{A227F442-F24F-47B1-91E2-F65521C6154C}">
      <dgm:prSet/>
      <dgm:spPr/>
      <dgm:t>
        <a:bodyPr/>
        <a:lstStyle/>
        <a:p>
          <a:endParaRPr lang="bg-BG"/>
        </a:p>
      </dgm:t>
    </dgm:pt>
    <dgm:pt modelId="{07FC9E49-74AB-4715-8F3F-27BA6C0CB4AD}">
      <dgm:prSet phldrT="[Text]" custT="1"/>
      <dgm:spPr>
        <a:solidFill>
          <a:schemeClr val="bg1">
            <a:lumMod val="95000"/>
            <a:alpha val="90000"/>
          </a:schemeClr>
        </a:solidFill>
        <a:ln>
          <a:solidFill>
            <a:schemeClr val="bg1"/>
          </a:solidFill>
        </a:ln>
        <a:effectLst>
          <a:glow rad="63500">
            <a:schemeClr val="accent1">
              <a:satMod val="175000"/>
              <a:alpha val="40000"/>
            </a:schemeClr>
          </a:glow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pPr algn="just"/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Нарастване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на дела на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предприятията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,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които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разработват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и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разпространяват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продуктови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и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производствени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иновации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,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както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и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повишаване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на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иновационния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капацитет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на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предприятията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  <a:endParaRPr lang="bg-BG" sz="1800" dirty="0">
            <a:solidFill>
              <a:schemeClr val="tx1"/>
            </a:solidFill>
            <a:latin typeface="Trebuchet MS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BBB6B4A-0367-4134-A524-B3271307A5A1}" type="parTrans" cxnId="{FD2FABC0-763D-47FF-8E81-C6A53CBA0CAC}">
      <dgm:prSet/>
      <dgm:spPr/>
      <dgm:t>
        <a:bodyPr/>
        <a:lstStyle/>
        <a:p>
          <a:endParaRPr lang="bg-BG"/>
        </a:p>
      </dgm:t>
    </dgm:pt>
    <dgm:pt modelId="{D399ED3D-73C8-4E6D-AD21-DB11898480CA}" type="sibTrans" cxnId="{FD2FABC0-763D-47FF-8E81-C6A53CBA0CAC}">
      <dgm:prSet/>
      <dgm:spPr/>
      <dgm:t>
        <a:bodyPr/>
        <a:lstStyle/>
        <a:p>
          <a:endParaRPr lang="bg-BG"/>
        </a:p>
      </dgm:t>
    </dgm:pt>
    <dgm:pt modelId="{855DE8D2-7582-48B6-9D29-7EF89C483502}">
      <dgm:prSet phldrT="[Text]"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bg-BG" dirty="0" smtClean="0"/>
            <a:t>Резултати</a:t>
          </a:r>
          <a:endParaRPr lang="bg-BG" dirty="0"/>
        </a:p>
      </dgm:t>
    </dgm:pt>
    <dgm:pt modelId="{C3C308D4-861E-479D-B83C-CFE4319CE477}" type="parTrans" cxnId="{A13895EE-78A9-415F-8BF1-C42A6068F4D1}">
      <dgm:prSet/>
      <dgm:spPr/>
      <dgm:t>
        <a:bodyPr/>
        <a:lstStyle/>
        <a:p>
          <a:endParaRPr lang="bg-BG"/>
        </a:p>
      </dgm:t>
    </dgm:pt>
    <dgm:pt modelId="{294866E1-87B2-4590-9437-C2A67CD2F565}" type="sibTrans" cxnId="{A13895EE-78A9-415F-8BF1-C42A6068F4D1}">
      <dgm:prSet/>
      <dgm:spPr/>
      <dgm:t>
        <a:bodyPr/>
        <a:lstStyle/>
        <a:p>
          <a:endParaRPr lang="bg-BG"/>
        </a:p>
      </dgm:t>
    </dgm:pt>
    <dgm:pt modelId="{6C327F7F-D5A6-4310-AF5F-D31C97E79B83}">
      <dgm:prSet phldrT="[Text]" custT="1"/>
      <dgm:spPr>
        <a:solidFill>
          <a:schemeClr val="bg1">
            <a:lumMod val="95000"/>
            <a:alpha val="90000"/>
          </a:schemeClr>
        </a:solidFill>
        <a:ln>
          <a:solidFill>
            <a:schemeClr val="bg1"/>
          </a:solidFill>
        </a:ln>
        <a:effectLst>
          <a:glow rad="63500">
            <a:schemeClr val="accent1">
              <a:satMod val="175000"/>
              <a:alpha val="40000"/>
            </a:schemeClr>
          </a:glow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pPr algn="just"/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Очакваните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резултати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от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подкрепата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по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процедурата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се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изразяват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в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нарастване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на дела на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предприятията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,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разработващи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продуктови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и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производствени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иновации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 в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тематичните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области на ИСИС, в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резултат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на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което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ще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се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повиши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иновационния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им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капацитет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и </a:t>
          </a:r>
          <a:r>
            <a:rPr lang="ru-RU" sz="18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конкурентоспособност</a:t>
          </a:r>
          <a:r>
            <a:rPr lang="ru-RU" sz="18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  <a:endParaRPr lang="bg-BG" sz="1800" dirty="0">
            <a:solidFill>
              <a:schemeClr val="tx1"/>
            </a:solidFill>
            <a:latin typeface="Trebuchet MS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2EB588E-C461-47DF-9382-A1381559797C}" type="parTrans" cxnId="{6DF59796-E37F-4CA7-A90B-B3E4A9BDE8B3}">
      <dgm:prSet/>
      <dgm:spPr/>
      <dgm:t>
        <a:bodyPr/>
        <a:lstStyle/>
        <a:p>
          <a:endParaRPr lang="bg-BG"/>
        </a:p>
      </dgm:t>
    </dgm:pt>
    <dgm:pt modelId="{67990104-5F21-4851-A560-A826246FA05C}" type="sibTrans" cxnId="{6DF59796-E37F-4CA7-A90B-B3E4A9BDE8B3}">
      <dgm:prSet/>
      <dgm:spPr/>
      <dgm:t>
        <a:bodyPr/>
        <a:lstStyle/>
        <a:p>
          <a:endParaRPr lang="bg-BG"/>
        </a:p>
      </dgm:t>
    </dgm:pt>
    <dgm:pt modelId="{2100C957-BCEA-4348-9FF6-45CF0D84D871}">
      <dgm:prSet custT="1"/>
      <dgm:spPr>
        <a:solidFill>
          <a:schemeClr val="bg1">
            <a:lumMod val="95000"/>
            <a:alpha val="90000"/>
          </a:schemeClr>
        </a:solidFill>
        <a:ln>
          <a:solidFill>
            <a:schemeClr val="bg1"/>
          </a:solidFill>
        </a:ln>
        <a:effectLst>
          <a:glow rad="63500">
            <a:schemeClr val="accent1">
              <a:satMod val="175000"/>
              <a:alpha val="40000"/>
            </a:schemeClr>
          </a:glow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 anchor="t"/>
        <a:lstStyle/>
        <a:p>
          <a:endParaRPr lang="bg-BG" sz="1800" dirty="0">
            <a:solidFill>
              <a:srgbClr val="002060"/>
            </a:solidFill>
            <a:latin typeface="Trebuchet MS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ECC11A5-58F7-41BE-B4EF-E9B0422F4C1A}" type="parTrans" cxnId="{8AB891C6-CA37-416E-8E40-48219B3135F6}">
      <dgm:prSet/>
      <dgm:spPr/>
      <dgm:t>
        <a:bodyPr/>
        <a:lstStyle/>
        <a:p>
          <a:endParaRPr lang="bg-BG"/>
        </a:p>
      </dgm:t>
    </dgm:pt>
    <dgm:pt modelId="{B547FE51-B387-45BC-89F7-06C542EB1DBC}" type="sibTrans" cxnId="{8AB891C6-CA37-416E-8E40-48219B3135F6}">
      <dgm:prSet/>
      <dgm:spPr/>
      <dgm:t>
        <a:bodyPr/>
        <a:lstStyle/>
        <a:p>
          <a:endParaRPr lang="bg-BG"/>
        </a:p>
      </dgm:t>
    </dgm:pt>
    <dgm:pt modelId="{F1B2C94C-D9D2-4DBB-B298-8AE474C93E92}" type="pres">
      <dgm:prSet presAssocID="{EFD11CD9-DF58-432F-8AFB-57D529E29C2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47EA21FE-BC46-478C-BA38-55B60D173145}" type="pres">
      <dgm:prSet presAssocID="{19EDC453-9673-4B2B-8EEA-AD1998BC5A7B}" presName="composite" presStyleCnt="0"/>
      <dgm:spPr/>
      <dgm:t>
        <a:bodyPr/>
        <a:lstStyle/>
        <a:p>
          <a:endParaRPr lang="bg-BG"/>
        </a:p>
      </dgm:t>
    </dgm:pt>
    <dgm:pt modelId="{C99816FB-2A0B-459C-AA2D-BB268D44D690}" type="pres">
      <dgm:prSet presAssocID="{19EDC453-9673-4B2B-8EEA-AD1998BC5A7B}" presName="parentText" presStyleLbl="alignNode1" presStyleIdx="0" presStyleCnt="3" custLinFactNeighborX="0" custLinFactNeighborY="-6089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164DC1C9-DE04-4CE6-936B-EBD561682CF8}" type="pres">
      <dgm:prSet presAssocID="{19EDC453-9673-4B2B-8EEA-AD1998BC5A7B}" presName="descendantText" presStyleLbl="alignAcc1" presStyleIdx="0" presStyleCnt="3" custScaleY="117782" custLinFactNeighborX="192" custLinFactNeighborY="-7275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61CC03E9-1D82-4842-B707-7CA8F0E1B18E}" type="pres">
      <dgm:prSet presAssocID="{8F1B46D6-CF74-4EAD-B1FA-0600F53E5501}" presName="sp" presStyleCnt="0"/>
      <dgm:spPr/>
      <dgm:t>
        <a:bodyPr/>
        <a:lstStyle/>
        <a:p>
          <a:endParaRPr lang="bg-BG"/>
        </a:p>
      </dgm:t>
    </dgm:pt>
    <dgm:pt modelId="{1049F45C-0685-4B52-A59A-6B793914C580}" type="pres">
      <dgm:prSet presAssocID="{5AC01C9B-C594-4742-A26F-D9546FF1EBDA}" presName="composite" presStyleCnt="0"/>
      <dgm:spPr/>
      <dgm:t>
        <a:bodyPr/>
        <a:lstStyle/>
        <a:p>
          <a:endParaRPr lang="bg-BG"/>
        </a:p>
      </dgm:t>
    </dgm:pt>
    <dgm:pt modelId="{B9FBBCB3-B974-43E9-8D2E-42DCDBBE629E}" type="pres">
      <dgm:prSet presAssocID="{5AC01C9B-C594-4742-A26F-D9546FF1EBD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6B7B8883-578A-4B9F-BC87-4BE9C8E3D960}" type="pres">
      <dgm:prSet presAssocID="{5AC01C9B-C594-4742-A26F-D9546FF1EBDA}" presName="descendantText" presStyleLbl="alignAcc1" presStyleIdx="1" presStyleCnt="3" custScaleY="117051" custLinFactNeighborX="968" custLinFactNeighborY="5482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9188A2D8-73AA-46A0-B306-F59467D588B1}" type="pres">
      <dgm:prSet presAssocID="{F22D5190-517F-4888-A15A-6B8143D91C4A}" presName="sp" presStyleCnt="0"/>
      <dgm:spPr/>
      <dgm:t>
        <a:bodyPr/>
        <a:lstStyle/>
        <a:p>
          <a:endParaRPr lang="bg-BG"/>
        </a:p>
      </dgm:t>
    </dgm:pt>
    <dgm:pt modelId="{A3EF2779-0952-432F-B41A-682E060621FB}" type="pres">
      <dgm:prSet presAssocID="{855DE8D2-7582-48B6-9D29-7EF89C483502}" presName="composite" presStyleCnt="0"/>
      <dgm:spPr/>
      <dgm:t>
        <a:bodyPr/>
        <a:lstStyle/>
        <a:p>
          <a:endParaRPr lang="bg-BG"/>
        </a:p>
      </dgm:t>
    </dgm:pt>
    <dgm:pt modelId="{2546E552-9439-4D9C-8283-C6C0C54E3843}" type="pres">
      <dgm:prSet presAssocID="{855DE8D2-7582-48B6-9D29-7EF89C483502}" presName="parentText" presStyleLbl="alignNode1" presStyleIdx="2" presStyleCnt="3" custLinFactNeighborX="0" custLinFactNeighborY="-7565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F699DB3A-CE13-4D0A-B60B-CC9AC87676DC}" type="pres">
      <dgm:prSet presAssocID="{855DE8D2-7582-48B6-9D29-7EF89C483502}" presName="descendantText" presStyleLbl="alignAcc1" presStyleIdx="2" presStyleCnt="3" custScaleY="149468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07A72572-8242-41FB-8118-D874E86005F0}" type="presOf" srcId="{29314313-F003-4246-9712-449A48EB0C7C}" destId="{164DC1C9-DE04-4CE6-936B-EBD561682CF8}" srcOrd="0" destOrd="0" presId="urn:microsoft.com/office/officeart/2005/8/layout/chevron2"/>
    <dgm:cxn modelId="{8AB891C6-CA37-416E-8E40-48219B3135F6}" srcId="{19EDC453-9673-4B2B-8EEA-AD1998BC5A7B}" destId="{2100C957-BCEA-4348-9FF6-45CF0D84D871}" srcOrd="1" destOrd="0" parTransId="{CECC11A5-58F7-41BE-B4EF-E9B0422F4C1A}" sibTransId="{B547FE51-B387-45BC-89F7-06C542EB1DBC}"/>
    <dgm:cxn modelId="{68427E98-EA80-4B58-B054-7EA407BB05C2}" srcId="{19EDC453-9673-4B2B-8EEA-AD1998BC5A7B}" destId="{29314313-F003-4246-9712-449A48EB0C7C}" srcOrd="0" destOrd="0" parTransId="{6C49DDD7-0102-4CFD-AE56-8F2D4518BC96}" sibTransId="{95BDA9F6-0CFB-4BE9-9968-FD595807C851}"/>
    <dgm:cxn modelId="{C00F0604-25DC-4773-8C19-375ED72E0480}" type="presOf" srcId="{6C327F7F-D5A6-4310-AF5F-D31C97E79B83}" destId="{F699DB3A-CE13-4D0A-B60B-CC9AC87676DC}" srcOrd="0" destOrd="0" presId="urn:microsoft.com/office/officeart/2005/8/layout/chevron2"/>
    <dgm:cxn modelId="{71037E35-9B43-405F-836F-6734A9F81929}" type="presOf" srcId="{EFD11CD9-DF58-432F-8AFB-57D529E29C2F}" destId="{F1B2C94C-D9D2-4DBB-B298-8AE474C93E92}" srcOrd="0" destOrd="0" presId="urn:microsoft.com/office/officeart/2005/8/layout/chevron2"/>
    <dgm:cxn modelId="{82BB5EFA-8288-4071-B954-DF1B3EA36EC9}" type="presOf" srcId="{855DE8D2-7582-48B6-9D29-7EF89C483502}" destId="{2546E552-9439-4D9C-8283-C6C0C54E3843}" srcOrd="0" destOrd="0" presId="urn:microsoft.com/office/officeart/2005/8/layout/chevron2"/>
    <dgm:cxn modelId="{4E6EDAB0-13CE-4263-AFE5-6AD388D70D0C}" type="presOf" srcId="{5AC01C9B-C594-4742-A26F-D9546FF1EBDA}" destId="{B9FBBCB3-B974-43E9-8D2E-42DCDBBE629E}" srcOrd="0" destOrd="0" presId="urn:microsoft.com/office/officeart/2005/8/layout/chevron2"/>
    <dgm:cxn modelId="{A227F442-F24F-47B1-91E2-F65521C6154C}" srcId="{EFD11CD9-DF58-432F-8AFB-57D529E29C2F}" destId="{5AC01C9B-C594-4742-A26F-D9546FF1EBDA}" srcOrd="1" destOrd="0" parTransId="{59C18AD3-D582-4230-AAA6-9F6D3165D077}" sibTransId="{F22D5190-517F-4888-A15A-6B8143D91C4A}"/>
    <dgm:cxn modelId="{601CC2D7-886D-4435-B53F-24A611055A08}" type="presOf" srcId="{07FC9E49-74AB-4715-8F3F-27BA6C0CB4AD}" destId="{6B7B8883-578A-4B9F-BC87-4BE9C8E3D960}" srcOrd="0" destOrd="0" presId="urn:microsoft.com/office/officeart/2005/8/layout/chevron2"/>
    <dgm:cxn modelId="{755168A4-2C8C-4335-853E-85EEB6EB731F}" srcId="{EFD11CD9-DF58-432F-8AFB-57D529E29C2F}" destId="{19EDC453-9673-4B2B-8EEA-AD1998BC5A7B}" srcOrd="0" destOrd="0" parTransId="{8814DE48-7751-4BC9-8550-4E9453BF7901}" sibTransId="{8F1B46D6-CF74-4EAD-B1FA-0600F53E5501}"/>
    <dgm:cxn modelId="{FD2FABC0-763D-47FF-8E81-C6A53CBA0CAC}" srcId="{5AC01C9B-C594-4742-A26F-D9546FF1EBDA}" destId="{07FC9E49-74AB-4715-8F3F-27BA6C0CB4AD}" srcOrd="0" destOrd="0" parTransId="{3BBB6B4A-0367-4134-A524-B3271307A5A1}" sibTransId="{D399ED3D-73C8-4E6D-AD21-DB11898480CA}"/>
    <dgm:cxn modelId="{A13895EE-78A9-415F-8BF1-C42A6068F4D1}" srcId="{EFD11CD9-DF58-432F-8AFB-57D529E29C2F}" destId="{855DE8D2-7582-48B6-9D29-7EF89C483502}" srcOrd="2" destOrd="0" parTransId="{C3C308D4-861E-479D-B83C-CFE4319CE477}" sibTransId="{294866E1-87B2-4590-9437-C2A67CD2F565}"/>
    <dgm:cxn modelId="{FABB68A8-FE8E-44B3-8D3C-8FDEF4363E2E}" type="presOf" srcId="{2100C957-BCEA-4348-9FF6-45CF0D84D871}" destId="{164DC1C9-DE04-4CE6-936B-EBD561682CF8}" srcOrd="0" destOrd="1" presId="urn:microsoft.com/office/officeart/2005/8/layout/chevron2"/>
    <dgm:cxn modelId="{3CB3A052-22DD-4DC6-ACA0-1E804A6DDA2C}" type="presOf" srcId="{19EDC453-9673-4B2B-8EEA-AD1998BC5A7B}" destId="{C99816FB-2A0B-459C-AA2D-BB268D44D690}" srcOrd="0" destOrd="0" presId="urn:microsoft.com/office/officeart/2005/8/layout/chevron2"/>
    <dgm:cxn modelId="{6DF59796-E37F-4CA7-A90B-B3E4A9BDE8B3}" srcId="{855DE8D2-7582-48B6-9D29-7EF89C483502}" destId="{6C327F7F-D5A6-4310-AF5F-D31C97E79B83}" srcOrd="0" destOrd="0" parTransId="{82EB588E-C461-47DF-9382-A1381559797C}" sibTransId="{67990104-5F21-4851-A560-A826246FA05C}"/>
    <dgm:cxn modelId="{A9B13FC3-50B1-4CEA-A3C1-AE52351A80A6}" type="presParOf" srcId="{F1B2C94C-D9D2-4DBB-B298-8AE474C93E92}" destId="{47EA21FE-BC46-478C-BA38-55B60D173145}" srcOrd="0" destOrd="0" presId="urn:microsoft.com/office/officeart/2005/8/layout/chevron2"/>
    <dgm:cxn modelId="{33124536-8690-45F1-9A6D-ABC8D3C4756A}" type="presParOf" srcId="{47EA21FE-BC46-478C-BA38-55B60D173145}" destId="{C99816FB-2A0B-459C-AA2D-BB268D44D690}" srcOrd="0" destOrd="0" presId="urn:microsoft.com/office/officeart/2005/8/layout/chevron2"/>
    <dgm:cxn modelId="{6086AA76-ABB5-45D1-9C34-A6ADF78F264D}" type="presParOf" srcId="{47EA21FE-BC46-478C-BA38-55B60D173145}" destId="{164DC1C9-DE04-4CE6-936B-EBD561682CF8}" srcOrd="1" destOrd="0" presId="urn:microsoft.com/office/officeart/2005/8/layout/chevron2"/>
    <dgm:cxn modelId="{46341436-0AEB-48F5-BF20-E20AD15C4B1F}" type="presParOf" srcId="{F1B2C94C-D9D2-4DBB-B298-8AE474C93E92}" destId="{61CC03E9-1D82-4842-B707-7CA8F0E1B18E}" srcOrd="1" destOrd="0" presId="urn:microsoft.com/office/officeart/2005/8/layout/chevron2"/>
    <dgm:cxn modelId="{F000F538-D727-454B-8159-9AC6BB9063FD}" type="presParOf" srcId="{F1B2C94C-D9D2-4DBB-B298-8AE474C93E92}" destId="{1049F45C-0685-4B52-A59A-6B793914C580}" srcOrd="2" destOrd="0" presId="urn:microsoft.com/office/officeart/2005/8/layout/chevron2"/>
    <dgm:cxn modelId="{8834EAE2-DD78-4B0C-9EA5-38971B357267}" type="presParOf" srcId="{1049F45C-0685-4B52-A59A-6B793914C580}" destId="{B9FBBCB3-B974-43E9-8D2E-42DCDBBE629E}" srcOrd="0" destOrd="0" presId="urn:microsoft.com/office/officeart/2005/8/layout/chevron2"/>
    <dgm:cxn modelId="{1100DE6B-8F93-4558-9799-D02AD8C1CD56}" type="presParOf" srcId="{1049F45C-0685-4B52-A59A-6B793914C580}" destId="{6B7B8883-578A-4B9F-BC87-4BE9C8E3D960}" srcOrd="1" destOrd="0" presId="urn:microsoft.com/office/officeart/2005/8/layout/chevron2"/>
    <dgm:cxn modelId="{EA17098A-A4D5-4BC4-B224-CA6E400EA0D2}" type="presParOf" srcId="{F1B2C94C-D9D2-4DBB-B298-8AE474C93E92}" destId="{9188A2D8-73AA-46A0-B306-F59467D588B1}" srcOrd="3" destOrd="0" presId="urn:microsoft.com/office/officeart/2005/8/layout/chevron2"/>
    <dgm:cxn modelId="{2AF98E3D-7DE9-48DD-9E2C-9A0A5ABD3504}" type="presParOf" srcId="{F1B2C94C-D9D2-4DBB-B298-8AE474C93E92}" destId="{A3EF2779-0952-432F-B41A-682E060621FB}" srcOrd="4" destOrd="0" presId="urn:microsoft.com/office/officeart/2005/8/layout/chevron2"/>
    <dgm:cxn modelId="{B3B21D1B-C39A-47B9-AF3F-68D0A2FA4B51}" type="presParOf" srcId="{A3EF2779-0952-432F-B41A-682E060621FB}" destId="{2546E552-9439-4D9C-8283-C6C0C54E3843}" srcOrd="0" destOrd="0" presId="urn:microsoft.com/office/officeart/2005/8/layout/chevron2"/>
    <dgm:cxn modelId="{8ECCCDF5-5656-458C-90CE-AB450809915B}" type="presParOf" srcId="{A3EF2779-0952-432F-B41A-682E060621FB}" destId="{F699DB3A-CE13-4D0A-B60B-CC9AC87676DC}" srcOrd="1" destOrd="0" presId="urn:microsoft.com/office/officeart/2005/8/layout/chevron2"/>
  </dgm:cxnLst>
  <dgm:bg/>
  <dgm:whole>
    <a:ln>
      <a:prstDash val="sysDash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181297-7033-46CB-931B-16044C14304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AFA51F0E-3DAA-4D9F-8D8B-82CD4081332A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effectLst>
          <a:outerShdw blurRad="152400" dist="317500" dir="5400000" sx="90000" sy="-19000" rotWithShape="0">
            <a:prstClr val="black">
              <a:alpha val="15000"/>
            </a:prstClr>
          </a:outerShdw>
        </a:effectLst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bg-BG" dirty="0" smtClean="0"/>
            <a:t>Елемент А</a:t>
          </a:r>
          <a:endParaRPr lang="bg-BG" dirty="0"/>
        </a:p>
      </dgm:t>
    </dgm:pt>
    <dgm:pt modelId="{12AA8937-0869-4294-8BDC-99A2E424D2AD}" type="parTrans" cxnId="{848956E9-E6EC-48B4-8668-98581017C09B}">
      <dgm:prSet/>
      <dgm:spPr/>
      <dgm:t>
        <a:bodyPr/>
        <a:lstStyle/>
        <a:p>
          <a:endParaRPr lang="bg-BG"/>
        </a:p>
      </dgm:t>
    </dgm:pt>
    <dgm:pt modelId="{042AF77F-3478-4544-B79B-667CC0E66AFF}" type="sibTrans" cxnId="{848956E9-E6EC-48B4-8668-98581017C09B}">
      <dgm:prSet/>
      <dgm:spPr/>
      <dgm:t>
        <a:bodyPr/>
        <a:lstStyle/>
        <a:p>
          <a:endParaRPr lang="bg-BG"/>
        </a:p>
      </dgm:t>
    </dgm:pt>
    <dgm:pt modelId="{E34B6E15-954F-4BBB-B935-DA6E7D2F8AE9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2400" dirty="0" smtClean="0"/>
            <a:t>„Помощи за </a:t>
          </a:r>
          <a:r>
            <a:rPr lang="ru-RU" sz="2400" dirty="0" err="1" smtClean="0"/>
            <a:t>проекти</a:t>
          </a:r>
          <a:r>
            <a:rPr lang="ru-RU" sz="2400" dirty="0" smtClean="0"/>
            <a:t> за </a:t>
          </a:r>
          <a:r>
            <a:rPr lang="ru-RU" sz="2400" dirty="0" err="1" smtClean="0"/>
            <a:t>научноизследователска</a:t>
          </a:r>
          <a:r>
            <a:rPr lang="ru-RU" sz="2400" dirty="0" smtClean="0"/>
            <a:t> и </a:t>
          </a:r>
          <a:r>
            <a:rPr lang="ru-RU" sz="2400" dirty="0" err="1" smtClean="0"/>
            <a:t>развойна</a:t>
          </a:r>
          <a:r>
            <a:rPr lang="ru-RU" sz="2400" dirty="0" smtClean="0"/>
            <a:t> </a:t>
          </a:r>
          <a:r>
            <a:rPr lang="ru-RU" sz="2400" dirty="0" err="1" smtClean="0"/>
            <a:t>дейност</a:t>
          </a:r>
          <a:r>
            <a:rPr lang="ru-RU" sz="2400" dirty="0" smtClean="0"/>
            <a:t>“ </a:t>
          </a:r>
          <a:r>
            <a:rPr lang="ru-RU" sz="2400" dirty="0" err="1" smtClean="0"/>
            <a:t>съгласно</a:t>
          </a:r>
          <a:r>
            <a:rPr lang="ru-RU" sz="2400" dirty="0" smtClean="0"/>
            <a:t> чл. 25 от Регламент (ЕС) № 651/2014 на </a:t>
          </a:r>
          <a:r>
            <a:rPr lang="ru-RU" sz="2400" dirty="0" err="1" smtClean="0"/>
            <a:t>Комисията</a:t>
          </a:r>
          <a:r>
            <a:rPr lang="ru-RU" sz="2400" dirty="0" smtClean="0"/>
            <a:t> от 17 </a:t>
          </a:r>
          <a:r>
            <a:rPr lang="ru-RU" sz="2400" dirty="0" err="1" smtClean="0"/>
            <a:t>юни</a:t>
          </a:r>
          <a:r>
            <a:rPr lang="ru-RU" sz="2400" dirty="0" smtClean="0"/>
            <a:t> 2014 г.</a:t>
          </a:r>
          <a:endParaRPr lang="bg-BG" sz="2400" dirty="0"/>
        </a:p>
      </dgm:t>
    </dgm:pt>
    <dgm:pt modelId="{8AFA2121-0F36-4A29-9B5D-A0AFC22913D1}" type="parTrans" cxnId="{ED53BEC7-D8A8-464D-BC3B-376B1D3C3551}">
      <dgm:prSet/>
      <dgm:spPr/>
      <dgm:t>
        <a:bodyPr/>
        <a:lstStyle/>
        <a:p>
          <a:endParaRPr lang="bg-BG"/>
        </a:p>
      </dgm:t>
    </dgm:pt>
    <dgm:pt modelId="{3B79D15B-988A-4BF6-A04D-431B69D06A22}" type="sibTrans" cxnId="{ED53BEC7-D8A8-464D-BC3B-376B1D3C3551}">
      <dgm:prSet/>
      <dgm:spPr/>
      <dgm:t>
        <a:bodyPr/>
        <a:lstStyle/>
        <a:p>
          <a:endParaRPr lang="bg-BG"/>
        </a:p>
      </dgm:t>
    </dgm:pt>
    <dgm:pt modelId="{A392EC3E-AE82-4C1D-BB78-FFF02996BB68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effectLst/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r>
            <a:rPr lang="bg-BG" dirty="0" smtClean="0"/>
            <a:t>Елемент Б</a:t>
          </a:r>
          <a:endParaRPr lang="bg-BG" dirty="0"/>
        </a:p>
      </dgm:t>
    </dgm:pt>
    <dgm:pt modelId="{52FEA605-A829-4D71-99C6-779DF8129334}" type="parTrans" cxnId="{40543860-5947-4153-97E0-FE42939C7B8A}">
      <dgm:prSet/>
      <dgm:spPr/>
      <dgm:t>
        <a:bodyPr/>
        <a:lstStyle/>
        <a:p>
          <a:endParaRPr lang="bg-BG"/>
        </a:p>
      </dgm:t>
    </dgm:pt>
    <dgm:pt modelId="{E770610A-85A2-4581-8840-1A5A136E58F8}" type="sibTrans" cxnId="{40543860-5947-4153-97E0-FE42939C7B8A}">
      <dgm:prSet/>
      <dgm:spPr/>
      <dgm:t>
        <a:bodyPr/>
        <a:lstStyle/>
        <a:p>
          <a:endParaRPr lang="bg-BG"/>
        </a:p>
      </dgm:t>
    </dgm:pt>
    <dgm:pt modelId="{80B869CB-A0A1-4A99-A379-51DDECE819B6}">
      <dgm:prSet phldrT="[Text]" custT="1"/>
      <dgm:spPr>
        <a:solidFill>
          <a:schemeClr val="bg1">
            <a:lumMod val="85000"/>
          </a:schemeClr>
        </a:solidFill>
        <a:effectLst>
          <a:outerShdw blurRad="152400" dist="317500" dir="5400000" sx="90000" sy="-19000" rotWithShape="0">
            <a:prstClr val="black">
              <a:alpha val="15000"/>
            </a:prstClr>
          </a:outerShdw>
        </a:effectLst>
      </dgm:spPr>
      <dgm:t>
        <a:bodyPr/>
        <a:lstStyle/>
        <a:p>
          <a:r>
            <a:rPr lang="ru-RU" sz="2400" dirty="0" err="1" smtClean="0"/>
            <a:t>Помощ</a:t>
          </a:r>
          <a:r>
            <a:rPr lang="ru-RU" sz="2400" dirty="0" smtClean="0"/>
            <a:t> „</a:t>
          </a:r>
          <a:r>
            <a:rPr lang="ru-RU" sz="2400" dirty="0" err="1" smtClean="0"/>
            <a:t>de</a:t>
          </a:r>
          <a:r>
            <a:rPr lang="ru-RU" sz="2400" dirty="0" smtClean="0"/>
            <a:t> minimis” </a:t>
          </a:r>
          <a:r>
            <a:rPr lang="ru-RU" sz="2400" dirty="0" err="1" smtClean="0"/>
            <a:t>съгласно</a:t>
          </a:r>
          <a:r>
            <a:rPr lang="ru-RU" sz="2400" dirty="0" smtClean="0"/>
            <a:t> Регламент (ЕС) № 1407/2013 на </a:t>
          </a:r>
          <a:r>
            <a:rPr lang="ru-RU" sz="2400" dirty="0" err="1" smtClean="0"/>
            <a:t>Комисията</a:t>
          </a:r>
          <a:r>
            <a:rPr lang="ru-RU" sz="2400" dirty="0" smtClean="0"/>
            <a:t> от 18 </a:t>
          </a:r>
          <a:r>
            <a:rPr lang="ru-RU" sz="2400" dirty="0" err="1" smtClean="0"/>
            <a:t>декември</a:t>
          </a:r>
          <a:r>
            <a:rPr lang="ru-RU" sz="2400" dirty="0" smtClean="0"/>
            <a:t> 2013 г</a:t>
          </a:r>
          <a:r>
            <a:rPr lang="ru-RU" sz="2000" dirty="0" smtClean="0"/>
            <a:t>.</a:t>
          </a:r>
          <a:endParaRPr lang="bg-BG" sz="2000" dirty="0"/>
        </a:p>
      </dgm:t>
    </dgm:pt>
    <dgm:pt modelId="{C53A5FE6-9656-48E7-B16D-498FDFC5F96D}" type="parTrans" cxnId="{D272B399-D888-47F7-B5CA-211D294C4388}">
      <dgm:prSet/>
      <dgm:spPr/>
      <dgm:t>
        <a:bodyPr/>
        <a:lstStyle/>
        <a:p>
          <a:endParaRPr lang="bg-BG"/>
        </a:p>
      </dgm:t>
    </dgm:pt>
    <dgm:pt modelId="{6E9D39DE-9B9B-41FA-93D0-8BE14A51B2DC}" type="sibTrans" cxnId="{D272B399-D888-47F7-B5CA-211D294C4388}">
      <dgm:prSet/>
      <dgm:spPr/>
      <dgm:t>
        <a:bodyPr/>
        <a:lstStyle/>
        <a:p>
          <a:endParaRPr lang="bg-BG"/>
        </a:p>
      </dgm:t>
    </dgm:pt>
    <dgm:pt modelId="{74BC6364-8E12-4B19-B192-3AED82704807}" type="pres">
      <dgm:prSet presAssocID="{6E181297-7033-46CB-931B-16044C14304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10113CAD-720C-4DA1-844E-AEB5C5500170}" type="pres">
      <dgm:prSet presAssocID="{AFA51F0E-3DAA-4D9F-8D8B-82CD4081332A}" presName="parentText" presStyleLbl="node1" presStyleIdx="0" presStyleCnt="2" custScaleY="46128" custLinFactNeighborX="990" custLinFactNeighborY="-29683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579D4E1A-43AF-4A97-96C5-13011092361E}" type="pres">
      <dgm:prSet presAssocID="{AFA51F0E-3DAA-4D9F-8D8B-82CD4081332A}" presName="childText" presStyleLbl="revTx" presStyleIdx="0" presStyleCnt="2" custScaleY="144449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FE14B164-4F50-4052-8B06-2148011F97A2}" type="pres">
      <dgm:prSet presAssocID="{A392EC3E-AE82-4C1D-BB78-FFF02996BB68}" presName="parentText" presStyleLbl="node1" presStyleIdx="1" presStyleCnt="2" custScaleY="43626" custLinFactNeighborY="-55985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DE04C852-5F0D-44CE-9D4A-7A1B79CA1777}" type="pres">
      <dgm:prSet presAssocID="{A392EC3E-AE82-4C1D-BB78-FFF02996BB68}" presName="childText" presStyleLbl="revTx" presStyleIdx="1" presStyleCnt="2" custLinFactNeighborX="990" custLinFactNeighborY="-3516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ED53BEC7-D8A8-464D-BC3B-376B1D3C3551}" srcId="{AFA51F0E-3DAA-4D9F-8D8B-82CD4081332A}" destId="{E34B6E15-954F-4BBB-B935-DA6E7D2F8AE9}" srcOrd="0" destOrd="0" parTransId="{8AFA2121-0F36-4A29-9B5D-A0AFC22913D1}" sibTransId="{3B79D15B-988A-4BF6-A04D-431B69D06A22}"/>
    <dgm:cxn modelId="{7026C36C-8268-4E6E-91FA-49D2419850C9}" type="presOf" srcId="{A392EC3E-AE82-4C1D-BB78-FFF02996BB68}" destId="{FE14B164-4F50-4052-8B06-2148011F97A2}" srcOrd="0" destOrd="0" presId="urn:microsoft.com/office/officeart/2005/8/layout/vList2"/>
    <dgm:cxn modelId="{10196CD0-F2FF-43E4-99F1-3F6DAB0945AD}" type="presOf" srcId="{E34B6E15-954F-4BBB-B935-DA6E7D2F8AE9}" destId="{579D4E1A-43AF-4A97-96C5-13011092361E}" srcOrd="0" destOrd="0" presId="urn:microsoft.com/office/officeart/2005/8/layout/vList2"/>
    <dgm:cxn modelId="{927F003A-7EB2-4C21-BDE7-F882DDDDA62F}" type="presOf" srcId="{80B869CB-A0A1-4A99-A379-51DDECE819B6}" destId="{DE04C852-5F0D-44CE-9D4A-7A1B79CA1777}" srcOrd="0" destOrd="0" presId="urn:microsoft.com/office/officeart/2005/8/layout/vList2"/>
    <dgm:cxn modelId="{40543860-5947-4153-97E0-FE42939C7B8A}" srcId="{6E181297-7033-46CB-931B-16044C143042}" destId="{A392EC3E-AE82-4C1D-BB78-FFF02996BB68}" srcOrd="1" destOrd="0" parTransId="{52FEA605-A829-4D71-99C6-779DF8129334}" sibTransId="{E770610A-85A2-4581-8840-1A5A136E58F8}"/>
    <dgm:cxn modelId="{848956E9-E6EC-48B4-8668-98581017C09B}" srcId="{6E181297-7033-46CB-931B-16044C143042}" destId="{AFA51F0E-3DAA-4D9F-8D8B-82CD4081332A}" srcOrd="0" destOrd="0" parTransId="{12AA8937-0869-4294-8BDC-99A2E424D2AD}" sibTransId="{042AF77F-3478-4544-B79B-667CC0E66AFF}"/>
    <dgm:cxn modelId="{8C6C63E5-BFC2-4ACD-9CFC-50CEB6D1488A}" type="presOf" srcId="{6E181297-7033-46CB-931B-16044C143042}" destId="{74BC6364-8E12-4B19-B192-3AED82704807}" srcOrd="0" destOrd="0" presId="urn:microsoft.com/office/officeart/2005/8/layout/vList2"/>
    <dgm:cxn modelId="{D272B399-D888-47F7-B5CA-211D294C4388}" srcId="{A392EC3E-AE82-4C1D-BB78-FFF02996BB68}" destId="{80B869CB-A0A1-4A99-A379-51DDECE819B6}" srcOrd="0" destOrd="0" parTransId="{C53A5FE6-9656-48E7-B16D-498FDFC5F96D}" sibTransId="{6E9D39DE-9B9B-41FA-93D0-8BE14A51B2DC}"/>
    <dgm:cxn modelId="{DAD3F703-CE85-4853-8CCE-D43765F507D8}" type="presOf" srcId="{AFA51F0E-3DAA-4D9F-8D8B-82CD4081332A}" destId="{10113CAD-720C-4DA1-844E-AEB5C5500170}" srcOrd="0" destOrd="0" presId="urn:microsoft.com/office/officeart/2005/8/layout/vList2"/>
    <dgm:cxn modelId="{7AD6A10B-E701-4866-9B47-B37F8327BDCD}" type="presParOf" srcId="{74BC6364-8E12-4B19-B192-3AED82704807}" destId="{10113CAD-720C-4DA1-844E-AEB5C5500170}" srcOrd="0" destOrd="0" presId="urn:microsoft.com/office/officeart/2005/8/layout/vList2"/>
    <dgm:cxn modelId="{68113B95-F49D-4CE0-BDA7-B2E5A165BA35}" type="presParOf" srcId="{74BC6364-8E12-4B19-B192-3AED82704807}" destId="{579D4E1A-43AF-4A97-96C5-13011092361E}" srcOrd="1" destOrd="0" presId="urn:microsoft.com/office/officeart/2005/8/layout/vList2"/>
    <dgm:cxn modelId="{6953A641-C8B2-4724-A94C-FBEBFC5C91A3}" type="presParOf" srcId="{74BC6364-8E12-4B19-B192-3AED82704807}" destId="{FE14B164-4F50-4052-8B06-2148011F97A2}" srcOrd="2" destOrd="0" presId="urn:microsoft.com/office/officeart/2005/8/layout/vList2"/>
    <dgm:cxn modelId="{1CE07DAB-BB21-40C6-B3AD-CC72BE1CBDC4}" type="presParOf" srcId="{74BC6364-8E12-4B19-B192-3AED82704807}" destId="{DE04C852-5F0D-44CE-9D4A-7A1B79CA177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CE75D9F5-E771-4FEE-A3E6-4F9540C59A80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endParaRPr lang="ru-RU" b="1" dirty="0" smtClean="0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</a:gra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just" rtl="0">
            <a:spcAft>
              <a:spcPts val="600"/>
            </a:spcAft>
          </a:pP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Кандидатите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трябва</a:t>
          </a:r>
          <a:r>
            <a:rPr lang="ru-RU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да </a:t>
          </a:r>
          <a:r>
            <a:rPr lang="ru-RU" b="1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търговци</a:t>
          </a:r>
          <a:r>
            <a:rPr lang="ru-RU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смисъла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Търговския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закон или Закона за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кооперациите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или да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еквивалентно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лице по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смисъла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законодателството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държава-членка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Европейското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икономическо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пространство;</a:t>
          </a:r>
          <a:endParaRPr lang="bg-BG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8CB63BBC-D143-4957-9C18-95886F2BE4D3}">
      <dgm:prSet/>
      <dgm:spPr/>
      <dgm:t>
        <a:bodyPr/>
        <a:lstStyle/>
        <a:p>
          <a:pPr algn="just">
            <a:spcAft>
              <a:spcPts val="600"/>
            </a:spcAft>
          </a:pP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Потенциалните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кандидати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не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могат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да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участват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в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процедурата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за подбор на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проекти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и не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могат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да получат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безвъзмездна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финансова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помощ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, </a:t>
          </a:r>
          <a:r>
            <a:rPr lang="ru-RU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 случай че </a:t>
          </a:r>
          <a:r>
            <a:rPr lang="ru-RU" b="1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попадат</a:t>
          </a:r>
          <a:r>
            <a:rPr lang="ru-RU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в </a:t>
          </a:r>
          <a:r>
            <a:rPr lang="ru-RU" b="1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забранителните</a:t>
          </a:r>
          <a:r>
            <a:rPr lang="ru-RU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режими</a:t>
          </a:r>
          <a:r>
            <a:rPr lang="ru-RU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на Регламент на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Комисията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(ЕС) № 651/2014 , Регламент (ЕС) № 1407/2013 , Регламент (ЕС) № 1301/2013, ЗУСЕСИФ.</a:t>
          </a:r>
          <a:endParaRPr lang="bg-BG" dirty="0" smtClean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2187026-3F70-485A-8676-DC64C8DB1E7B}" type="parTrans" cxnId="{07EE8ADE-74FD-4C56-BB79-6C234A48BD33}">
      <dgm:prSet/>
      <dgm:spPr/>
      <dgm:t>
        <a:bodyPr/>
        <a:lstStyle/>
        <a:p>
          <a:endParaRPr lang="bg-BG"/>
        </a:p>
      </dgm:t>
    </dgm:pt>
    <dgm:pt modelId="{33B033B6-5F3A-40FB-AE0B-0FC2A2943347}" type="sibTrans" cxnId="{07EE8ADE-74FD-4C56-BB79-6C234A48BD33}">
      <dgm:prSet/>
      <dgm:spPr/>
      <dgm:t>
        <a:bodyPr/>
        <a:lstStyle/>
        <a:p>
          <a:endParaRPr lang="bg-BG"/>
        </a:p>
      </dgm:t>
    </dgm:pt>
    <dgm:pt modelId="{D4589964-E5F0-4417-BB80-88873E3C6116}">
      <dgm:prSet/>
      <dgm:spPr/>
      <dgm:t>
        <a:bodyPr/>
        <a:lstStyle/>
        <a:p>
          <a:pPr algn="just">
            <a:spcAft>
              <a:spcPts val="600"/>
            </a:spcAft>
          </a:pP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Кандидати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могат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да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участват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в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процедурата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за подбор на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проекти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и да получат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безвъзмездна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финансова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помощ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, </a:t>
          </a:r>
          <a:r>
            <a:rPr lang="ru-RU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 случай че не </a:t>
          </a:r>
          <a:r>
            <a:rPr lang="ru-RU" b="1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недопустими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кандидати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съобразно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демаркационната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линия с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други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планове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и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програми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финансирани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със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средства на ЕС.</a:t>
          </a:r>
          <a:endParaRPr lang="bg-BG" dirty="0" smtClean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5432E233-4334-4EB9-B4A1-34C183C4D6F8}" type="parTrans" cxnId="{1001F950-2102-4D50-AD0F-24BC60FE5102}">
      <dgm:prSet/>
      <dgm:spPr/>
      <dgm:t>
        <a:bodyPr/>
        <a:lstStyle/>
        <a:p>
          <a:endParaRPr lang="bg-BG"/>
        </a:p>
      </dgm:t>
    </dgm:pt>
    <dgm:pt modelId="{C2C837F7-695C-4FB7-9F85-C499A21A352C}" type="sibTrans" cxnId="{1001F950-2102-4D50-AD0F-24BC60FE5102}">
      <dgm:prSet/>
      <dgm:spPr/>
      <dgm:t>
        <a:bodyPr/>
        <a:lstStyle/>
        <a:p>
          <a:endParaRPr lang="bg-BG"/>
        </a:p>
      </dgm:t>
    </dgm:pt>
    <dgm:pt modelId="{1F17B608-4420-4D68-9C57-31FA749E7753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</a:gra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just" rtl="0">
            <a:spcAft>
              <a:spcPts val="600"/>
            </a:spcAft>
          </a:pP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Кандидатите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трябва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да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имат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минимум три </a:t>
          </a:r>
          <a:r>
            <a:rPr lang="ru-RU" b="1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приключени</a:t>
          </a:r>
          <a:r>
            <a:rPr lang="ru-RU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финансови</a:t>
          </a:r>
          <a:r>
            <a:rPr lang="ru-RU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години</a:t>
          </a:r>
          <a:r>
            <a:rPr lang="ru-RU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(2014, 2015 и 2016 г.)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към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датата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обявяване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процедурата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за подбор на </a:t>
          </a:r>
          <a:r>
            <a:rPr lang="ru-RU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проекти</a:t>
          </a:r>
          <a:r>
            <a: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endParaRPr lang="bg-BG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D8897A5C-F300-4B7B-A9D5-FA2C9C219453}" type="parTrans" cxnId="{312040B2-99FB-4E54-ADED-377A412A7DF6}">
      <dgm:prSet/>
      <dgm:spPr/>
      <dgm:t>
        <a:bodyPr/>
        <a:lstStyle/>
        <a:p>
          <a:endParaRPr lang="bg-BG"/>
        </a:p>
      </dgm:t>
    </dgm:pt>
    <dgm:pt modelId="{1C0ACCDB-5F90-455E-9B02-6A5543BDEAA2}" type="sibTrans" cxnId="{312040B2-99FB-4E54-ADED-377A412A7DF6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</dgm:pt>
    <dgm:pt modelId="{02606228-3D16-42B5-A054-E967E13B36A6}" type="pres">
      <dgm:prSet presAssocID="{CE75D9F5-E771-4FEE-A3E6-4F9540C59A80}" presName="parentText" presStyleLbl="node1" presStyleIdx="0" presStyleCnt="1" custFlipHor="1" custScaleX="6468" custLinFactNeighborX="-515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278545" custScaleY="125000" custLinFactNeighborX="4596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D29A8EAD-3D2A-4E16-A962-766DFA9F828F}" type="presOf" srcId="{5BD40A36-4E61-4F3D-B182-8B42DD88FBA2}" destId="{9D5714D8-CFE7-4354-8CAC-5A7B23F3323B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EAC34E7E-8A97-477D-8822-49A0DB10246F}" type="presOf" srcId="{8CB63BBC-D143-4957-9C18-95886F2BE4D3}" destId="{677B5712-69A1-4CEE-A0ED-660EF579F60E}" srcOrd="0" destOrd="2" presId="urn:microsoft.com/office/officeart/2005/8/layout/vList5"/>
    <dgm:cxn modelId="{312040B2-99FB-4E54-ADED-377A412A7DF6}" srcId="{CE75D9F5-E771-4FEE-A3E6-4F9540C59A80}" destId="{1F17B608-4420-4D68-9C57-31FA749E7753}" srcOrd="1" destOrd="0" parTransId="{D8897A5C-F300-4B7B-A9D5-FA2C9C219453}" sibTransId="{1C0ACCDB-5F90-455E-9B02-6A5543BDEAA2}"/>
    <dgm:cxn modelId="{1F9291B9-3569-4149-86AF-E5BBFCEC300B}" type="presOf" srcId="{D4589964-E5F0-4417-BB80-88873E3C6116}" destId="{677B5712-69A1-4CEE-A0ED-660EF579F60E}" srcOrd="0" destOrd="3" presId="urn:microsoft.com/office/officeart/2005/8/layout/vList5"/>
    <dgm:cxn modelId="{BF1B7B8D-73C4-4950-A172-38908470A33E}" type="presOf" srcId="{CE75D9F5-E771-4FEE-A3E6-4F9540C59A80}" destId="{02606228-3D16-42B5-A054-E967E13B36A6}" srcOrd="0" destOrd="0" presId="urn:microsoft.com/office/officeart/2005/8/layout/vList5"/>
    <dgm:cxn modelId="{D42B091C-2CEA-4E1A-A397-4533C8A3719C}" type="presOf" srcId="{DB52D832-B55E-4AFB-806B-AA33F4500449}" destId="{677B5712-69A1-4CEE-A0ED-660EF579F60E}" srcOrd="0" destOrd="0" presId="urn:microsoft.com/office/officeart/2005/8/layout/vList5"/>
    <dgm:cxn modelId="{1001F950-2102-4D50-AD0F-24BC60FE5102}" srcId="{CE75D9F5-E771-4FEE-A3E6-4F9540C59A80}" destId="{D4589964-E5F0-4417-BB80-88873E3C6116}" srcOrd="3" destOrd="0" parTransId="{5432E233-4334-4EB9-B4A1-34C183C4D6F8}" sibTransId="{C2C837F7-695C-4FB7-9F85-C499A21A352C}"/>
    <dgm:cxn modelId="{07EE8ADE-74FD-4C56-BB79-6C234A48BD33}" srcId="{CE75D9F5-E771-4FEE-A3E6-4F9540C59A80}" destId="{8CB63BBC-D143-4957-9C18-95886F2BE4D3}" srcOrd="2" destOrd="0" parTransId="{82187026-3F70-485A-8676-DC64C8DB1E7B}" sibTransId="{33B033B6-5F3A-40FB-AE0B-0FC2A2943347}"/>
    <dgm:cxn modelId="{02752EDC-2278-409D-B43D-48EB12C4C510}" type="presOf" srcId="{1F17B608-4420-4D68-9C57-31FA749E7753}" destId="{677B5712-69A1-4CEE-A0ED-660EF579F60E}" srcOrd="0" destOrd="1" presId="urn:microsoft.com/office/officeart/2005/8/layout/vList5"/>
    <dgm:cxn modelId="{8B409024-F5C0-4AA7-88A5-6C2BBBB0A395}" type="presParOf" srcId="{9D5714D8-CFE7-4354-8CAC-5A7B23F3323B}" destId="{2A5AC8C5-8A4A-41B6-834F-3C6F035C931C}" srcOrd="0" destOrd="0" presId="urn:microsoft.com/office/officeart/2005/8/layout/vList5"/>
    <dgm:cxn modelId="{CAF800F4-7D58-49BA-9B72-9F38DD9AAE40}" type="presParOf" srcId="{2A5AC8C5-8A4A-41B6-834F-3C6F035C931C}" destId="{02606228-3D16-42B5-A054-E967E13B36A6}" srcOrd="0" destOrd="0" presId="urn:microsoft.com/office/officeart/2005/8/layout/vList5"/>
    <dgm:cxn modelId="{5EBFCC54-F2EF-4F63-A04D-32FC3E9E6FD8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3d2" qsCatId="3D" csTypeId="urn:microsoft.com/office/officeart/2005/8/colors/accent3_3" csCatId="accent3" phldr="1"/>
      <dgm:spPr/>
      <dgm:t>
        <a:bodyPr/>
        <a:lstStyle/>
        <a:p>
          <a:endParaRPr lang="bg-BG"/>
        </a:p>
      </dgm:t>
    </dgm:pt>
    <dgm:pt modelId="{CE75D9F5-E771-4FEE-A3E6-4F9540C59A80}">
      <dgm:prSet/>
      <dgm:spPr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</dgm:spPr>
      <dgm:t>
        <a:bodyPr/>
        <a:lstStyle/>
        <a:p>
          <a:pPr rtl="0"/>
          <a:endParaRPr lang="ru-RU" b="1" dirty="0" smtClean="0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FE4155E-1B11-409C-A3C7-CBB22DC92C8D}">
      <dgm:prSet custT="1"/>
      <dgm:spPr>
        <a:gradFill flip="none" rotWithShape="1">
          <a:gsLst>
            <a:gs pos="0">
              <a:schemeClr val="accent3">
                <a:tint val="4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3">
                <a:tint val="4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algn="just" rtl="0">
            <a:spcAft>
              <a:spcPts val="600"/>
            </a:spcAft>
          </a:pP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Допустими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по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настоящата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процедура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само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партньори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,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които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отговарят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b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определението</a:t>
          </a:r>
          <a:r>
            <a:rPr lang="ru-RU" sz="18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 за „предприятие“  </a:t>
          </a:r>
          <a:r>
            <a:rPr lang="ru-RU" sz="1800" b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съгласно</a:t>
          </a:r>
          <a:r>
            <a:rPr lang="ru-RU" sz="18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 ЗМСП.                                   </a:t>
          </a:r>
          <a:r>
            <a:rPr lang="ru-RU" sz="1800" b="0" i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Забележка</a:t>
          </a:r>
          <a:r>
            <a:rPr lang="ru-RU" sz="1800" b="0" i="1" dirty="0" smtClean="0">
              <a:latin typeface="Tahoma" pitchFamily="34" charset="0"/>
              <a:ea typeface="Tahoma" pitchFamily="34" charset="0"/>
              <a:cs typeface="Tahoma" pitchFamily="34" charset="0"/>
            </a:rPr>
            <a:t>: К</a:t>
          </a:r>
          <a:r>
            <a:rPr lang="bg-BG" sz="1800" i="1" dirty="0" err="1" smtClean="0"/>
            <a:t>ритерият</a:t>
          </a:r>
          <a:r>
            <a:rPr lang="bg-BG" sz="1800" i="1" dirty="0" smtClean="0"/>
            <a:t> не е приложим за партньори, които са „бюджетни предприятия“ по смисъла на § 1 от Допълнителните разпоредби на Закона за счетоводството.</a:t>
          </a:r>
          <a:endParaRPr lang="bg-BG" sz="1800" b="1" i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0D2F506-18FD-411D-9B12-B7DC51E2D89F}" type="sibTrans" cxnId="{83D40955-67E6-4145-899C-2BE1AD9FBCFF}">
      <dgm:prSet/>
      <dgm:spPr/>
      <dgm:t>
        <a:bodyPr/>
        <a:lstStyle/>
        <a:p>
          <a:endParaRPr lang="bg-BG"/>
        </a:p>
      </dgm:t>
    </dgm:pt>
    <dgm:pt modelId="{73AB1298-D04E-4FCC-91A8-1DFA9C779276}" type="parTrans" cxnId="{83D40955-67E6-4145-899C-2BE1AD9FBCFF}">
      <dgm:prSet/>
      <dgm:spPr/>
      <dgm:t>
        <a:bodyPr/>
        <a:lstStyle/>
        <a:p>
          <a:endParaRPr lang="bg-BG"/>
        </a:p>
      </dgm:t>
    </dgm:pt>
    <dgm:pt modelId="{DB52D832-B55E-4AFB-806B-AA33F4500449}">
      <dgm:prSet custT="1"/>
      <dgm:spPr>
        <a:gradFill flip="none" rotWithShape="1">
          <a:gsLst>
            <a:gs pos="0">
              <a:schemeClr val="accent3">
                <a:tint val="4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3">
                <a:tint val="4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algn="l" rtl="0">
            <a:spcAft>
              <a:spcPts val="600"/>
            </a:spcAft>
          </a:pPr>
          <a:r>
            <a:rPr lang="ru-RU" sz="1800" b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Допустими</a:t>
          </a:r>
          <a:r>
            <a:rPr lang="ru-RU" sz="18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партньори</a:t>
          </a:r>
          <a:r>
            <a:rPr lang="ru-RU" sz="18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:                                                                    -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Акредитирани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български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висши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училища,                                                                -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Факултети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към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български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висши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училища,                                                   -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Институти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или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академични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специализирани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звена на БАН,                                   -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Експериментални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лаборатории и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изследователски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институти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,                                                                         - СНИРД </a:t>
          </a:r>
          <a:r>
            <a:rPr lang="ru-RU" sz="18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към</a:t>
          </a:r>
          <a:r>
            <a:rPr lang="ru-RU" sz="1800" dirty="0" smtClean="0">
              <a:latin typeface="Tahoma" pitchFamily="34" charset="0"/>
              <a:ea typeface="Tahoma" pitchFamily="34" charset="0"/>
              <a:cs typeface="Tahoma" pitchFamily="34" charset="0"/>
            </a:rPr>
            <a:t> „София Тех Парк“ АД.</a:t>
          </a:r>
          <a:endParaRPr lang="bg-BG" sz="18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7AA40056-E7B2-45EF-8BEA-82AEB2A8AE58}">
      <dgm:prSet custT="1"/>
      <dgm:spPr>
        <a:gradFill flip="none" rotWithShape="1">
          <a:gsLst>
            <a:gs pos="0">
              <a:schemeClr val="accent3">
                <a:tint val="4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3">
                <a:tint val="4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algn="just" rtl="0">
            <a:spcAft>
              <a:spcPts val="600"/>
            </a:spcAft>
          </a:pPr>
          <a:r>
            <a:rPr lang="ru-RU" sz="1800" b="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Партньори</a:t>
          </a:r>
          <a:r>
            <a:rPr lang="ru-RU" sz="1800" b="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могат</a:t>
          </a:r>
          <a:r>
            <a:rPr lang="ru-RU" sz="1800" b="0" dirty="0" smtClean="0">
              <a:latin typeface="Tahoma" pitchFamily="34" charset="0"/>
              <a:ea typeface="Tahoma" pitchFamily="34" charset="0"/>
              <a:cs typeface="Tahoma" pitchFamily="34" charset="0"/>
            </a:rPr>
            <a:t> да </a:t>
          </a:r>
          <a:r>
            <a:rPr lang="ru-RU" sz="1800" b="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участват</a:t>
          </a:r>
          <a:r>
            <a:rPr lang="ru-RU" sz="1800" b="0" dirty="0" smtClean="0">
              <a:latin typeface="Tahoma" pitchFamily="34" charset="0"/>
              <a:ea typeface="Tahoma" pitchFamily="34" charset="0"/>
              <a:cs typeface="Tahoma" pitchFamily="34" charset="0"/>
            </a:rPr>
            <a:t> в </a:t>
          </a:r>
          <a:r>
            <a:rPr lang="ru-RU" sz="1800" b="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процедурата</a:t>
          </a:r>
          <a:r>
            <a:rPr lang="ru-RU" sz="1800" b="0" dirty="0" smtClean="0">
              <a:latin typeface="Tahoma" pitchFamily="34" charset="0"/>
              <a:ea typeface="Tahoma" pitchFamily="34" charset="0"/>
              <a:cs typeface="Tahoma" pitchFamily="34" charset="0"/>
            </a:rPr>
            <a:t> за подбор на </a:t>
          </a:r>
          <a:r>
            <a:rPr lang="ru-RU" sz="1800" b="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проекти</a:t>
          </a:r>
          <a:r>
            <a:rPr lang="ru-RU" sz="1800" b="0" dirty="0" smtClean="0">
              <a:latin typeface="Tahoma" pitchFamily="34" charset="0"/>
              <a:ea typeface="Tahoma" pitchFamily="34" charset="0"/>
              <a:cs typeface="Tahoma" pitchFamily="34" charset="0"/>
            </a:rPr>
            <a:t> и да получат </a:t>
          </a:r>
          <a:r>
            <a:rPr lang="ru-RU" sz="1800" b="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безвъзмездна</a:t>
          </a:r>
          <a:r>
            <a:rPr lang="ru-RU" sz="1800" b="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финансова</a:t>
          </a:r>
          <a:r>
            <a:rPr lang="ru-RU" sz="1800" b="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помощ</a:t>
          </a:r>
          <a:r>
            <a:rPr lang="ru-RU" sz="1800" b="0" dirty="0" smtClean="0">
              <a:latin typeface="Tahoma" pitchFamily="34" charset="0"/>
              <a:ea typeface="Tahoma" pitchFamily="34" charset="0"/>
              <a:cs typeface="Tahoma" pitchFamily="34" charset="0"/>
            </a:rPr>
            <a:t>, </a:t>
          </a:r>
          <a:r>
            <a:rPr lang="ru-RU" sz="18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в случай че не </a:t>
          </a:r>
          <a:r>
            <a:rPr lang="ru-RU" sz="1800" b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попадат</a:t>
          </a:r>
          <a:r>
            <a:rPr lang="ru-RU" sz="18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 в </a:t>
          </a:r>
          <a:r>
            <a:rPr lang="ru-RU" sz="1800" b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забранителните</a:t>
          </a:r>
          <a:r>
            <a:rPr lang="ru-RU" sz="18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режими</a:t>
          </a:r>
          <a:r>
            <a:rPr lang="ru-RU" sz="18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0" dirty="0" smtClean="0">
              <a:latin typeface="Tahoma" pitchFamily="34" charset="0"/>
              <a:ea typeface="Tahoma" pitchFamily="34" charset="0"/>
              <a:cs typeface="Tahoma" pitchFamily="34" charset="0"/>
            </a:rPr>
            <a:t>на </a:t>
          </a:r>
          <a:r>
            <a:rPr lang="ru-RU" sz="1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Регламент на </a:t>
          </a:r>
          <a:r>
            <a:rPr lang="ru-RU" sz="18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Комисията</a:t>
          </a:r>
          <a:r>
            <a:rPr lang="ru-RU" sz="18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(ЕС) № 651/2014, Регламент (ЕС) № 1407/2013 , Регламент (ЕС) № 1301/2013, ЗУСЕСИФ.</a:t>
          </a:r>
          <a:endParaRPr lang="bg-BG" sz="1800" b="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6F6B016C-214E-4E54-A43D-D9ED63E1B267}" type="parTrans" cxnId="{A2F66F93-11EE-407D-8692-C79460D050EE}">
      <dgm:prSet/>
      <dgm:spPr/>
      <dgm:t>
        <a:bodyPr/>
        <a:lstStyle/>
        <a:p>
          <a:endParaRPr lang="bg-BG"/>
        </a:p>
      </dgm:t>
    </dgm:pt>
    <dgm:pt modelId="{AE11A5D8-9561-4C0D-A1BA-63820926496B}" type="sibTrans" cxnId="{A2F66F93-11EE-407D-8692-C79460D050EE}">
      <dgm:prSet/>
      <dgm:spPr/>
      <dgm:t>
        <a:bodyPr/>
        <a:lstStyle/>
        <a:p>
          <a:endParaRPr lang="bg-BG"/>
        </a:p>
      </dgm:t>
    </dgm:pt>
    <dgm:pt modelId="{BB0D5017-E900-4DA3-93D9-3452EBBE76B7}">
      <dgm:prSet custT="1"/>
      <dgm:spPr>
        <a:gradFill flip="none" rotWithShape="1">
          <a:gsLst>
            <a:gs pos="0">
              <a:schemeClr val="accent3">
                <a:tint val="4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3">
                <a:tint val="4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algn="just" rtl="0">
            <a:spcAft>
              <a:spcPct val="15000"/>
            </a:spcAft>
          </a:pPr>
          <a:r>
            <a:rPr lang="bg-BG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Партньори могат да участват в процедурата за подбор на проекти и да получат безвъзмездна финансова помощ, </a:t>
          </a:r>
          <a:r>
            <a:rPr lang="bg-BG" sz="1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в случай че не са недопустими </a:t>
          </a:r>
          <a:r>
            <a:rPr lang="bg-BG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кандидати съобразно демаркационната линия с други планове и програми, финансирани със средства на ЕС</a:t>
          </a:r>
          <a:r>
            <a:rPr lang="ru-RU" sz="1800" b="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 </a:t>
          </a:r>
          <a:endParaRPr lang="bg-BG" sz="1800" b="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66B2625-A4C0-4719-A6E4-3DBB7EC262A9}" type="parTrans" cxnId="{10C04A1C-166A-48E3-8366-29BA602D3B1B}">
      <dgm:prSet/>
      <dgm:spPr/>
      <dgm:t>
        <a:bodyPr/>
        <a:lstStyle/>
        <a:p>
          <a:endParaRPr lang="bg-BG"/>
        </a:p>
      </dgm:t>
    </dgm:pt>
    <dgm:pt modelId="{B59FFB1A-6F00-49B9-BDF6-30DF63F710B6}" type="sibTrans" cxnId="{10C04A1C-166A-48E3-8366-29BA602D3B1B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66667" custLinFactNeighborX="-358" custLinFactNeighborY="1286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2000000" custScaleY="125000" custLinFactX="-17055" custLinFactNeighborX="-100000" custLinFactNeighborY="-1729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510ABD9B-2C24-412F-AAC4-339C94645F5A}" type="presOf" srcId="{DFE4155E-1B11-409C-A3C7-CBB22DC92C8D}" destId="{677B5712-69A1-4CEE-A0ED-660EF579F60E}" srcOrd="0" destOrd="1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96846151-E628-4C2F-9E45-8B31F8055173}" type="presOf" srcId="{BB0D5017-E900-4DA3-93D9-3452EBBE76B7}" destId="{677B5712-69A1-4CEE-A0ED-660EF579F60E}" srcOrd="0" destOrd="3" presId="urn:microsoft.com/office/officeart/2005/8/layout/vList5"/>
    <dgm:cxn modelId="{70F88506-D732-4BB1-880C-4D2748DC6CE7}" type="presOf" srcId="{7AA40056-E7B2-45EF-8BEA-82AEB2A8AE58}" destId="{677B5712-69A1-4CEE-A0ED-660EF579F60E}" srcOrd="0" destOrd="2" presId="urn:microsoft.com/office/officeart/2005/8/layout/vList5"/>
    <dgm:cxn modelId="{DD4B9E49-9367-4D24-A3E3-4B86BAC03F90}" type="presOf" srcId="{CE75D9F5-E771-4FEE-A3E6-4F9540C59A80}" destId="{02606228-3D16-42B5-A054-E967E13B36A6}" srcOrd="0" destOrd="0" presId="urn:microsoft.com/office/officeart/2005/8/layout/vList5"/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971B2082-9F49-4B85-A053-04C7ADF20E5D}" type="presOf" srcId="{DB52D832-B55E-4AFB-806B-AA33F4500449}" destId="{677B5712-69A1-4CEE-A0ED-660EF579F60E}" srcOrd="0" destOrd="0" presId="urn:microsoft.com/office/officeart/2005/8/layout/vList5"/>
    <dgm:cxn modelId="{83D40955-67E6-4145-899C-2BE1AD9FBCFF}" srcId="{CE75D9F5-E771-4FEE-A3E6-4F9540C59A80}" destId="{DFE4155E-1B11-409C-A3C7-CBB22DC92C8D}" srcOrd="1" destOrd="0" parTransId="{73AB1298-D04E-4FCC-91A8-1DFA9C779276}" sibTransId="{70D2F506-18FD-411D-9B12-B7DC51E2D89F}"/>
    <dgm:cxn modelId="{A2F66F93-11EE-407D-8692-C79460D050EE}" srcId="{CE75D9F5-E771-4FEE-A3E6-4F9540C59A80}" destId="{7AA40056-E7B2-45EF-8BEA-82AEB2A8AE58}" srcOrd="2" destOrd="0" parTransId="{6F6B016C-214E-4E54-A43D-D9ED63E1B267}" sibTransId="{AE11A5D8-9561-4C0D-A1BA-63820926496B}"/>
    <dgm:cxn modelId="{10C04A1C-166A-48E3-8366-29BA602D3B1B}" srcId="{CE75D9F5-E771-4FEE-A3E6-4F9540C59A80}" destId="{BB0D5017-E900-4DA3-93D9-3452EBBE76B7}" srcOrd="3" destOrd="0" parTransId="{766B2625-A4C0-4719-A6E4-3DBB7EC262A9}" sibTransId="{B59FFB1A-6F00-49B9-BDF6-30DF63F710B6}"/>
    <dgm:cxn modelId="{CCD17A75-D199-421A-A54C-71105DF5F9F1}" type="presOf" srcId="{5BD40A36-4E61-4F3D-B182-8B42DD88FBA2}" destId="{9D5714D8-CFE7-4354-8CAC-5A7B23F3323B}" srcOrd="0" destOrd="0" presId="urn:microsoft.com/office/officeart/2005/8/layout/vList5"/>
    <dgm:cxn modelId="{04E9AE26-B35F-4123-A14B-51E5F98E963B}" type="presParOf" srcId="{9D5714D8-CFE7-4354-8CAC-5A7B23F3323B}" destId="{2A5AC8C5-8A4A-41B6-834F-3C6F035C931C}" srcOrd="0" destOrd="0" presId="urn:microsoft.com/office/officeart/2005/8/layout/vList5"/>
    <dgm:cxn modelId="{1880600B-E629-42C7-9663-E9C66EA4A755}" type="presParOf" srcId="{2A5AC8C5-8A4A-41B6-834F-3C6F035C931C}" destId="{02606228-3D16-42B5-A054-E967E13B36A6}" srcOrd="0" destOrd="0" presId="urn:microsoft.com/office/officeart/2005/8/layout/vList5"/>
    <dgm:cxn modelId="{16C39F2E-CE78-4AE6-98EC-7A9F45FB3C6F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CE75D9F5-E771-4FEE-A3E6-4F9540C59A80}">
      <dgm:prSet/>
      <dgm:spPr/>
      <dgm:t>
        <a:bodyPr/>
        <a:lstStyle/>
        <a:p>
          <a:pPr rtl="0"/>
          <a:endParaRPr lang="ru-RU" b="1" dirty="0" smtClean="0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endParaRPr lang="bg-BG" sz="18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66667" custLinFactNeighborX="-358" custLinFactNeighborY="1286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2000000" custScaleY="125000" custLinFactNeighborX="-38197" custLinFactNeighborY="-3247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E44B1A57-0561-4EBB-9844-319C4495D88C}" type="presOf" srcId="{CE75D9F5-E771-4FEE-A3E6-4F9540C59A80}" destId="{02606228-3D16-42B5-A054-E967E13B36A6}" srcOrd="0" destOrd="0" presId="urn:microsoft.com/office/officeart/2005/8/layout/vList5"/>
    <dgm:cxn modelId="{880723B1-9641-4BBF-B325-43B2C104F5CE}" type="presOf" srcId="{5BD40A36-4E61-4F3D-B182-8B42DD88FBA2}" destId="{9D5714D8-CFE7-4354-8CAC-5A7B23F3323B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1345178E-2DC9-4770-8E6C-F896B9C4143E}" type="presOf" srcId="{DB52D832-B55E-4AFB-806B-AA33F4500449}" destId="{677B5712-69A1-4CEE-A0ED-660EF579F60E}" srcOrd="0" destOrd="0" presId="urn:microsoft.com/office/officeart/2005/8/layout/vList5"/>
    <dgm:cxn modelId="{96A2AB6A-B78E-4C22-ACF1-CD1787BC0F6D}" type="presParOf" srcId="{9D5714D8-CFE7-4354-8CAC-5A7B23F3323B}" destId="{2A5AC8C5-8A4A-41B6-834F-3C6F035C931C}" srcOrd="0" destOrd="0" presId="urn:microsoft.com/office/officeart/2005/8/layout/vList5"/>
    <dgm:cxn modelId="{0C6AE25A-A5C8-4AEB-A639-E77D22BE1853}" type="presParOf" srcId="{2A5AC8C5-8A4A-41B6-834F-3C6F035C931C}" destId="{02606228-3D16-42B5-A054-E967E13B36A6}" srcOrd="0" destOrd="0" presId="urn:microsoft.com/office/officeart/2005/8/layout/vList5"/>
    <dgm:cxn modelId="{DB7317C3-801A-428F-AB69-E4BC0125613B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CE75D9F5-E771-4FEE-A3E6-4F9540C59A80}">
      <dgm:prSet/>
      <dgm:spPr/>
      <dgm:t>
        <a:bodyPr/>
        <a:lstStyle/>
        <a:p>
          <a:pPr rtl="0"/>
          <a:endParaRPr lang="ru-RU" b="1" dirty="0" smtClean="0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endParaRPr lang="bg-BG" sz="18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66667" custLinFactNeighborX="-358" custLinFactNeighborY="1286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2000000" custScaleY="125000" custLinFactNeighborX="-38197" custLinFactNeighborY="-3247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E5C9C1A0-1191-4D9F-8CB9-0924923CCFBB}" type="presOf" srcId="{CE75D9F5-E771-4FEE-A3E6-4F9540C59A80}" destId="{02606228-3D16-42B5-A054-E967E13B36A6}" srcOrd="0" destOrd="0" presId="urn:microsoft.com/office/officeart/2005/8/layout/vList5"/>
    <dgm:cxn modelId="{1C66CF22-535C-4A49-8487-754A087A248C}" type="presOf" srcId="{DB52D832-B55E-4AFB-806B-AA33F4500449}" destId="{677B5712-69A1-4CEE-A0ED-660EF579F60E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16AB5DB3-962B-4DB2-AC01-13DD3D3C7FDA}" type="presOf" srcId="{5BD40A36-4E61-4F3D-B182-8B42DD88FBA2}" destId="{9D5714D8-CFE7-4354-8CAC-5A7B23F3323B}" srcOrd="0" destOrd="0" presId="urn:microsoft.com/office/officeart/2005/8/layout/vList5"/>
    <dgm:cxn modelId="{BBC710F3-E8DF-4678-8142-4A56BFAE064E}" type="presParOf" srcId="{9D5714D8-CFE7-4354-8CAC-5A7B23F3323B}" destId="{2A5AC8C5-8A4A-41B6-834F-3C6F035C931C}" srcOrd="0" destOrd="0" presId="urn:microsoft.com/office/officeart/2005/8/layout/vList5"/>
    <dgm:cxn modelId="{F613FC5A-3882-41F2-B8E6-7E25EE0D3753}" type="presParOf" srcId="{2A5AC8C5-8A4A-41B6-834F-3C6F035C931C}" destId="{02606228-3D16-42B5-A054-E967E13B36A6}" srcOrd="0" destOrd="0" presId="urn:microsoft.com/office/officeart/2005/8/layout/vList5"/>
    <dgm:cxn modelId="{492F6573-7EDE-4669-999B-F6787C6FB93D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CE75D9F5-E771-4FEE-A3E6-4F9540C59A80}">
      <dgm:prSet/>
      <dgm:spPr/>
      <dgm:t>
        <a:bodyPr/>
        <a:lstStyle/>
        <a:p>
          <a:pPr rtl="0"/>
          <a:endParaRPr lang="ru-RU" b="1" dirty="0" smtClean="0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endParaRPr lang="bg-BG" sz="18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66667" custLinFactNeighborX="-358" custLinFactNeighborY="1286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2000000" custScaleY="125000" custLinFactNeighborX="-38197" custLinFactNeighborY="-3247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EA4F7571-C567-4694-A079-3EA25B8A0C23}" type="presOf" srcId="{DB52D832-B55E-4AFB-806B-AA33F4500449}" destId="{677B5712-69A1-4CEE-A0ED-660EF579F60E}" srcOrd="0" destOrd="0" presId="urn:microsoft.com/office/officeart/2005/8/layout/vList5"/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89647FA7-55AC-473E-858C-209F52C621B3}" type="presOf" srcId="{CE75D9F5-E771-4FEE-A3E6-4F9540C59A80}" destId="{02606228-3D16-42B5-A054-E967E13B36A6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7FC19E41-E0AA-464F-8B84-8883106635F2}" type="presOf" srcId="{5BD40A36-4E61-4F3D-B182-8B42DD88FBA2}" destId="{9D5714D8-CFE7-4354-8CAC-5A7B23F3323B}" srcOrd="0" destOrd="0" presId="urn:microsoft.com/office/officeart/2005/8/layout/vList5"/>
    <dgm:cxn modelId="{2C074D0A-A64F-4858-B27D-DB5DA8739F2E}" type="presParOf" srcId="{9D5714D8-CFE7-4354-8CAC-5A7B23F3323B}" destId="{2A5AC8C5-8A4A-41B6-834F-3C6F035C931C}" srcOrd="0" destOrd="0" presId="urn:microsoft.com/office/officeart/2005/8/layout/vList5"/>
    <dgm:cxn modelId="{CBA4A0B2-5249-4F2B-BB2C-253B8145EF6C}" type="presParOf" srcId="{2A5AC8C5-8A4A-41B6-834F-3C6F035C931C}" destId="{02606228-3D16-42B5-A054-E967E13B36A6}" srcOrd="0" destOrd="0" presId="urn:microsoft.com/office/officeart/2005/8/layout/vList5"/>
    <dgm:cxn modelId="{C42854FC-13F6-4586-8E1D-C70941F4A8AA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CE75D9F5-E771-4FEE-A3E6-4F9540C59A80}">
      <dgm:prSet/>
      <dgm:spPr/>
      <dgm:t>
        <a:bodyPr/>
        <a:lstStyle/>
        <a:p>
          <a:pPr rtl="0"/>
          <a:endParaRPr lang="ru-RU" b="1" dirty="0" smtClean="0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endParaRPr lang="bg-BG" sz="18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66667" custLinFactNeighborX="-358" custLinFactNeighborY="1286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2000000" custScaleY="125000" custLinFactNeighborX="-38197" custLinFactNeighborY="-3247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5E05E256-6C61-43D7-BEBC-014DFF8BBA9E}" type="presOf" srcId="{CE75D9F5-E771-4FEE-A3E6-4F9540C59A80}" destId="{02606228-3D16-42B5-A054-E967E13B36A6}" srcOrd="0" destOrd="0" presId="urn:microsoft.com/office/officeart/2005/8/layout/vList5"/>
    <dgm:cxn modelId="{E9E5E8A8-8E25-49B5-9ED0-6C5BD58257BB}" type="presOf" srcId="{DB52D832-B55E-4AFB-806B-AA33F4500449}" destId="{677B5712-69A1-4CEE-A0ED-660EF579F60E}" srcOrd="0" destOrd="0" presId="urn:microsoft.com/office/officeart/2005/8/layout/vList5"/>
    <dgm:cxn modelId="{7635FCDD-9ED9-40FF-972A-A6BD24D0E9DE}" type="presOf" srcId="{5BD40A36-4E61-4F3D-B182-8B42DD88FBA2}" destId="{9D5714D8-CFE7-4354-8CAC-5A7B23F3323B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118412FF-CFC0-4849-AEB4-3E13D3769A55}" type="presParOf" srcId="{9D5714D8-CFE7-4354-8CAC-5A7B23F3323B}" destId="{2A5AC8C5-8A4A-41B6-834F-3C6F035C931C}" srcOrd="0" destOrd="0" presId="urn:microsoft.com/office/officeart/2005/8/layout/vList5"/>
    <dgm:cxn modelId="{E131EE42-FDE2-49B4-A87D-D94BBF6F9553}" type="presParOf" srcId="{2A5AC8C5-8A4A-41B6-834F-3C6F035C931C}" destId="{02606228-3D16-42B5-A054-E967E13B36A6}" srcOrd="0" destOrd="0" presId="urn:microsoft.com/office/officeart/2005/8/layout/vList5"/>
    <dgm:cxn modelId="{35E63D90-1CA0-48B1-9BCA-C7A1F17AE8F2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CE75D9F5-E771-4FEE-A3E6-4F9540C59A80}">
      <dgm:prSet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endParaRPr lang="ru-RU" b="1" dirty="0" smtClean="0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endParaRPr lang="bg-BG" sz="18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66667" custLinFactNeighborX="-358" custLinFactNeighborY="1286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2000000" custScaleY="125000" custLinFactNeighborX="-38197" custLinFactNeighborY="-3247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7DB4F369-0349-4A21-9F3E-C735B4185B68}" type="presOf" srcId="{DB52D832-B55E-4AFB-806B-AA33F4500449}" destId="{677B5712-69A1-4CEE-A0ED-660EF579F60E}" srcOrd="0" destOrd="0" presId="urn:microsoft.com/office/officeart/2005/8/layout/vList5"/>
    <dgm:cxn modelId="{A97A822B-F19D-4765-BE74-F94E57FDC1B9}" type="presOf" srcId="{5BD40A36-4E61-4F3D-B182-8B42DD88FBA2}" destId="{9D5714D8-CFE7-4354-8CAC-5A7B23F3323B}" srcOrd="0" destOrd="0" presId="urn:microsoft.com/office/officeart/2005/8/layout/vList5"/>
    <dgm:cxn modelId="{3D5390D8-3B0D-40EE-A4D5-573BE0216DF2}" type="presOf" srcId="{CE75D9F5-E771-4FEE-A3E6-4F9540C59A80}" destId="{02606228-3D16-42B5-A054-E967E13B36A6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9266A7F3-3E23-4332-92C8-332DEE3E001E}" type="presParOf" srcId="{9D5714D8-CFE7-4354-8CAC-5A7B23F3323B}" destId="{2A5AC8C5-8A4A-41B6-834F-3C6F035C931C}" srcOrd="0" destOrd="0" presId="urn:microsoft.com/office/officeart/2005/8/layout/vList5"/>
    <dgm:cxn modelId="{E2206CD9-9E42-49DD-9E85-CFC5DF015D31}" type="presParOf" srcId="{2A5AC8C5-8A4A-41B6-834F-3C6F035C931C}" destId="{02606228-3D16-42B5-A054-E967E13B36A6}" srcOrd="0" destOrd="0" presId="urn:microsoft.com/office/officeart/2005/8/layout/vList5"/>
    <dgm:cxn modelId="{1A4C60FE-C256-46B9-8243-1813E219FD16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CE75D9F5-E771-4FEE-A3E6-4F9540C59A80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endParaRPr lang="ru-RU" b="1" dirty="0" smtClean="0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</a:gra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just" rtl="0"/>
          <a:endParaRPr lang="bg-BG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</dgm:pt>
    <dgm:pt modelId="{02606228-3D16-42B5-A054-E967E13B36A6}" type="pres">
      <dgm:prSet presAssocID="{CE75D9F5-E771-4FEE-A3E6-4F9540C59A80}" presName="parentText" presStyleLbl="node1" presStyleIdx="0" presStyleCnt="1" custFlipHor="1" custScaleX="6468" custLinFactNeighborX="-515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278545" custScaleY="125000" custLinFactNeighborX="4596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9A3C3E32-0954-4945-AA1C-5E6E4099AD74}" type="presOf" srcId="{CE75D9F5-E771-4FEE-A3E6-4F9540C59A80}" destId="{02606228-3D16-42B5-A054-E967E13B36A6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2744181D-B956-4E0A-8FFA-4BCBE5BAC76B}" type="presOf" srcId="{5BD40A36-4E61-4F3D-B182-8B42DD88FBA2}" destId="{9D5714D8-CFE7-4354-8CAC-5A7B23F3323B}" srcOrd="0" destOrd="0" presId="urn:microsoft.com/office/officeart/2005/8/layout/vList5"/>
    <dgm:cxn modelId="{33CAC39D-EF32-487A-A51A-C7E1F2E38406}" type="presOf" srcId="{DB52D832-B55E-4AFB-806B-AA33F4500449}" destId="{677B5712-69A1-4CEE-A0ED-660EF579F60E}" srcOrd="0" destOrd="0" presId="urn:microsoft.com/office/officeart/2005/8/layout/vList5"/>
    <dgm:cxn modelId="{9B6BEAA1-9605-4C46-87B9-6ABAAE2D9DD1}" type="presParOf" srcId="{9D5714D8-CFE7-4354-8CAC-5A7B23F3323B}" destId="{2A5AC8C5-8A4A-41B6-834F-3C6F035C931C}" srcOrd="0" destOrd="0" presId="urn:microsoft.com/office/officeart/2005/8/layout/vList5"/>
    <dgm:cxn modelId="{AD4D8F48-5FAA-4466-B1D1-0100D233096F}" type="presParOf" srcId="{2A5AC8C5-8A4A-41B6-834F-3C6F035C931C}" destId="{02606228-3D16-42B5-A054-E967E13B36A6}" srcOrd="0" destOrd="0" presId="urn:microsoft.com/office/officeart/2005/8/layout/vList5"/>
    <dgm:cxn modelId="{46B7FC0C-A798-462E-A82D-997442AF6180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CE75D9F5-E771-4FEE-A3E6-4F9540C59A80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endParaRPr lang="ru-RU" b="1" dirty="0" smtClean="0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</a:gra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just" rtl="0"/>
          <a:endParaRPr lang="bg-BG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</dgm:pt>
    <dgm:pt modelId="{02606228-3D16-42B5-A054-E967E13B36A6}" type="pres">
      <dgm:prSet presAssocID="{CE75D9F5-E771-4FEE-A3E6-4F9540C59A80}" presName="parentText" presStyleLbl="node1" presStyleIdx="0" presStyleCnt="1" custFlipHor="1" custScaleX="6468" custLinFactNeighborX="2651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278545" custScaleY="125000" custLinFactNeighborX="4596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88936FF7-3859-4019-AFFD-34FC4564E569}" type="presOf" srcId="{CE75D9F5-E771-4FEE-A3E6-4F9540C59A80}" destId="{02606228-3D16-42B5-A054-E967E13B36A6}" srcOrd="0" destOrd="0" presId="urn:microsoft.com/office/officeart/2005/8/layout/vList5"/>
    <dgm:cxn modelId="{FA518D3E-E9F6-4B60-A03E-F325DAD8F60D}" type="presOf" srcId="{DB52D832-B55E-4AFB-806B-AA33F4500449}" destId="{677B5712-69A1-4CEE-A0ED-660EF579F60E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41F6A59A-82B8-4999-AD9A-55CA42BF1732}" type="presOf" srcId="{5BD40A36-4E61-4F3D-B182-8B42DD88FBA2}" destId="{9D5714D8-CFE7-4354-8CAC-5A7B23F3323B}" srcOrd="0" destOrd="0" presId="urn:microsoft.com/office/officeart/2005/8/layout/vList5"/>
    <dgm:cxn modelId="{D7BBE4AB-9D37-4496-98A8-4800BA7400BA}" type="presParOf" srcId="{9D5714D8-CFE7-4354-8CAC-5A7B23F3323B}" destId="{2A5AC8C5-8A4A-41B6-834F-3C6F035C931C}" srcOrd="0" destOrd="0" presId="urn:microsoft.com/office/officeart/2005/8/layout/vList5"/>
    <dgm:cxn modelId="{1B2513B4-2F62-473A-A6C0-E567C9E84CE1}" type="presParOf" srcId="{2A5AC8C5-8A4A-41B6-834F-3C6F035C931C}" destId="{02606228-3D16-42B5-A054-E967E13B36A6}" srcOrd="0" destOrd="0" presId="urn:microsoft.com/office/officeart/2005/8/layout/vList5"/>
    <dgm:cxn modelId="{360DA535-E142-4E0C-994E-4F7EDFC80275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CE75D9F5-E771-4FEE-A3E6-4F9540C59A80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endParaRPr lang="ru-RU" b="1" dirty="0" smtClean="0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</a:gra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just" rtl="0"/>
          <a:endParaRPr lang="bg-BG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</dgm:pt>
    <dgm:pt modelId="{02606228-3D16-42B5-A054-E967E13B36A6}" type="pres">
      <dgm:prSet presAssocID="{CE75D9F5-E771-4FEE-A3E6-4F9540C59A80}" presName="parentText" presStyleLbl="node1" presStyleIdx="0" presStyleCnt="1" custFlipHor="1" custScaleX="6468" custLinFactNeighborX="2651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278545" custScaleY="125000" custLinFactNeighborX="4596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FEDFAB83-73FA-4A47-A7B5-041E8F28EEB3}" type="presOf" srcId="{5BD40A36-4E61-4F3D-B182-8B42DD88FBA2}" destId="{9D5714D8-CFE7-4354-8CAC-5A7B23F3323B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364F1A7B-E11E-4913-861A-5BD538F2F2D0}" type="presOf" srcId="{DB52D832-B55E-4AFB-806B-AA33F4500449}" destId="{677B5712-69A1-4CEE-A0ED-660EF579F60E}" srcOrd="0" destOrd="0" presId="urn:microsoft.com/office/officeart/2005/8/layout/vList5"/>
    <dgm:cxn modelId="{86A00284-CB59-4102-ADF8-A11541588E99}" type="presOf" srcId="{CE75D9F5-E771-4FEE-A3E6-4F9540C59A80}" destId="{02606228-3D16-42B5-A054-E967E13B36A6}" srcOrd="0" destOrd="0" presId="urn:microsoft.com/office/officeart/2005/8/layout/vList5"/>
    <dgm:cxn modelId="{21D842B2-03DC-454D-91F2-4C3174F7750D}" type="presParOf" srcId="{9D5714D8-CFE7-4354-8CAC-5A7B23F3323B}" destId="{2A5AC8C5-8A4A-41B6-834F-3C6F035C931C}" srcOrd="0" destOrd="0" presId="urn:microsoft.com/office/officeart/2005/8/layout/vList5"/>
    <dgm:cxn modelId="{FAE7CE4E-30E9-46E3-8C21-BA28028A867D}" type="presParOf" srcId="{2A5AC8C5-8A4A-41B6-834F-3C6F035C931C}" destId="{02606228-3D16-42B5-A054-E967E13B36A6}" srcOrd="0" destOrd="0" presId="urn:microsoft.com/office/officeart/2005/8/layout/vList5"/>
    <dgm:cxn modelId="{5F87BCFA-EAA3-4443-9C48-D416A896C8C6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CE75D9F5-E771-4FEE-A3E6-4F9540C59A80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endParaRPr lang="ru-RU" b="1" dirty="0" smtClean="0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</a:gra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just" rtl="0"/>
          <a:endParaRPr lang="bg-BG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</dgm:pt>
    <dgm:pt modelId="{02606228-3D16-42B5-A054-E967E13B36A6}" type="pres">
      <dgm:prSet presAssocID="{CE75D9F5-E771-4FEE-A3E6-4F9540C59A80}" presName="parentText" presStyleLbl="node1" presStyleIdx="0" presStyleCnt="1" custFlipHor="1" custScaleX="6468" custLinFactNeighborX="2651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278545" custScaleY="125000" custLinFactNeighborX="4596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564AFBC0-5BE0-44E9-8D64-7B5834BE49B9}" type="presOf" srcId="{5BD40A36-4E61-4F3D-B182-8B42DD88FBA2}" destId="{9D5714D8-CFE7-4354-8CAC-5A7B23F3323B}" srcOrd="0" destOrd="0" presId="urn:microsoft.com/office/officeart/2005/8/layout/vList5"/>
    <dgm:cxn modelId="{2759E38A-5897-4685-95ED-0DF7277E6354}" type="presOf" srcId="{CE75D9F5-E771-4FEE-A3E6-4F9540C59A80}" destId="{02606228-3D16-42B5-A054-E967E13B36A6}" srcOrd="0" destOrd="0" presId="urn:microsoft.com/office/officeart/2005/8/layout/vList5"/>
    <dgm:cxn modelId="{90AE2C8D-D65F-4796-91D6-18C6F1142971}" type="presOf" srcId="{DB52D832-B55E-4AFB-806B-AA33F4500449}" destId="{677B5712-69A1-4CEE-A0ED-660EF579F60E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BB40DD51-3B3F-4831-B97D-6963395BCAEC}" type="presParOf" srcId="{9D5714D8-CFE7-4354-8CAC-5A7B23F3323B}" destId="{2A5AC8C5-8A4A-41B6-834F-3C6F035C931C}" srcOrd="0" destOrd="0" presId="urn:microsoft.com/office/officeart/2005/8/layout/vList5"/>
    <dgm:cxn modelId="{F636EEBE-BACD-4118-B4E2-78F39863B0F9}" type="presParOf" srcId="{2A5AC8C5-8A4A-41B6-834F-3C6F035C931C}" destId="{02606228-3D16-42B5-A054-E967E13B36A6}" srcOrd="0" destOrd="0" presId="urn:microsoft.com/office/officeart/2005/8/layout/vList5"/>
    <dgm:cxn modelId="{3478B43A-A0E0-4ED2-B1B8-9EF898A509E2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CE75D9F5-E771-4FEE-A3E6-4F9540C59A80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endParaRPr lang="ru-RU" b="1" dirty="0" smtClean="0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</a:gradFill>
        <a:scene3d>
          <a:camera prst="orthographicFront"/>
          <a:lightRig rig="threePt" dir="t"/>
        </a:scene3d>
        <a:sp3d>
          <a:bevelT prst="angle"/>
        </a:sp3d>
      </dgm:spPr>
      <dgm:t>
        <a:bodyPr/>
        <a:lstStyle/>
        <a:p>
          <a:pPr algn="just" rtl="0"/>
          <a:endParaRPr lang="bg-BG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</dgm:pt>
    <dgm:pt modelId="{02606228-3D16-42B5-A054-E967E13B36A6}" type="pres">
      <dgm:prSet presAssocID="{CE75D9F5-E771-4FEE-A3E6-4F9540C59A80}" presName="parentText" presStyleLbl="node1" presStyleIdx="0" presStyleCnt="1" custFlipHor="1" custScaleX="6468" custLinFactNeighborX="2651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278545" custScaleY="125000" custLinFactNeighborX="4596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17CF0BE6-C1D2-45E2-8907-401EF56D2517}" type="presOf" srcId="{CE75D9F5-E771-4FEE-A3E6-4F9540C59A80}" destId="{02606228-3D16-42B5-A054-E967E13B36A6}" srcOrd="0" destOrd="0" presId="urn:microsoft.com/office/officeart/2005/8/layout/vList5"/>
    <dgm:cxn modelId="{E55009CA-53B6-4E1B-84AE-1B17733054B1}" type="presOf" srcId="{DB52D832-B55E-4AFB-806B-AA33F4500449}" destId="{677B5712-69A1-4CEE-A0ED-660EF579F60E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21A60EBA-20AD-4C42-94D7-B250F750059A}" type="presOf" srcId="{5BD40A36-4E61-4F3D-B182-8B42DD88FBA2}" destId="{9D5714D8-CFE7-4354-8CAC-5A7B23F3323B}" srcOrd="0" destOrd="0" presId="urn:microsoft.com/office/officeart/2005/8/layout/vList5"/>
    <dgm:cxn modelId="{9D562D2C-F0AA-469B-A19B-3752AB692572}" type="presParOf" srcId="{9D5714D8-CFE7-4354-8CAC-5A7B23F3323B}" destId="{2A5AC8C5-8A4A-41B6-834F-3C6F035C931C}" srcOrd="0" destOrd="0" presId="urn:microsoft.com/office/officeart/2005/8/layout/vList5"/>
    <dgm:cxn modelId="{75AA0CEC-2ECB-427A-A5F3-271FFFD8B6CF}" type="presParOf" srcId="{2A5AC8C5-8A4A-41B6-834F-3C6F035C931C}" destId="{02606228-3D16-42B5-A054-E967E13B36A6}" srcOrd="0" destOrd="0" presId="urn:microsoft.com/office/officeart/2005/8/layout/vList5"/>
    <dgm:cxn modelId="{C908FA87-60FB-4E38-B4D2-ADC98ABD3C4C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3d2" qsCatId="3D" csTypeId="urn:microsoft.com/office/officeart/2005/8/colors/accent3_3" csCatId="accent3" phldr="1"/>
      <dgm:spPr/>
      <dgm:t>
        <a:bodyPr/>
        <a:lstStyle/>
        <a:p>
          <a:endParaRPr lang="bg-BG"/>
        </a:p>
      </dgm:t>
    </dgm:pt>
    <dgm:pt modelId="{CE75D9F5-E771-4FEE-A3E6-4F9540C59A80}">
      <dgm:prSet/>
      <dgm:spPr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</dgm:spPr>
      <dgm:t>
        <a:bodyPr/>
        <a:lstStyle/>
        <a:p>
          <a:pPr rtl="0"/>
          <a:endParaRPr lang="ru-RU" b="1" dirty="0" smtClean="0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 custT="1"/>
      <dgm:spPr>
        <a:gradFill flip="none" rotWithShape="1">
          <a:gsLst>
            <a:gs pos="0">
              <a:schemeClr val="accent3">
                <a:tint val="4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3">
                <a:tint val="4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algn="l" rtl="0"/>
          <a:endParaRPr lang="bg-BG" sz="18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66667" custLinFactNeighborX="-358" custLinFactNeighborY="1286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2000000" custScaleY="125000" custLinFactX="-17055" custLinFactNeighborX="-100000" custLinFactNeighborY="-1729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4608E298-AE62-4CE0-9DCC-F599B03C8D76}" type="presOf" srcId="{CE75D9F5-E771-4FEE-A3E6-4F9540C59A80}" destId="{02606228-3D16-42B5-A054-E967E13B36A6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D887D4E8-4256-420D-8E59-027917A390F9}" type="presOf" srcId="{5BD40A36-4E61-4F3D-B182-8B42DD88FBA2}" destId="{9D5714D8-CFE7-4354-8CAC-5A7B23F3323B}" srcOrd="0" destOrd="0" presId="urn:microsoft.com/office/officeart/2005/8/layout/vList5"/>
    <dgm:cxn modelId="{B335BFA1-9B7E-41CB-BEF1-029EA4DE309B}" type="presOf" srcId="{DB52D832-B55E-4AFB-806B-AA33F4500449}" destId="{677B5712-69A1-4CEE-A0ED-660EF579F60E}" srcOrd="0" destOrd="0" presId="urn:microsoft.com/office/officeart/2005/8/layout/vList5"/>
    <dgm:cxn modelId="{69F6CA0A-5755-488A-8652-33DA9BEBC03D}" type="presParOf" srcId="{9D5714D8-CFE7-4354-8CAC-5A7B23F3323B}" destId="{2A5AC8C5-8A4A-41B6-834F-3C6F035C931C}" srcOrd="0" destOrd="0" presId="urn:microsoft.com/office/officeart/2005/8/layout/vList5"/>
    <dgm:cxn modelId="{176982B9-51DC-4947-96C8-52D943AD0D54}" type="presParOf" srcId="{2A5AC8C5-8A4A-41B6-834F-3C6F035C931C}" destId="{02606228-3D16-42B5-A054-E967E13B36A6}" srcOrd="0" destOrd="0" presId="urn:microsoft.com/office/officeart/2005/8/layout/vList5"/>
    <dgm:cxn modelId="{13291A23-A4EE-4149-88AD-83AD1426EE41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3d2" qsCatId="3D" csTypeId="urn:microsoft.com/office/officeart/2005/8/colors/accent3_3" csCatId="accent3" phldr="1"/>
      <dgm:spPr/>
      <dgm:t>
        <a:bodyPr/>
        <a:lstStyle/>
        <a:p>
          <a:endParaRPr lang="bg-BG"/>
        </a:p>
      </dgm:t>
    </dgm:pt>
    <dgm:pt modelId="{CE75D9F5-E771-4FEE-A3E6-4F9540C59A80}">
      <dgm:prSet/>
      <dgm:spPr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</dgm:spPr>
      <dgm:t>
        <a:bodyPr/>
        <a:lstStyle/>
        <a:p>
          <a:pPr rtl="0"/>
          <a:endParaRPr lang="ru-RU" b="1" dirty="0" smtClean="0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 custT="1"/>
      <dgm:spPr>
        <a:gradFill flip="none" rotWithShape="1">
          <a:gsLst>
            <a:gs pos="0">
              <a:schemeClr val="accent3">
                <a:tint val="4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3">
                <a:tint val="4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</dgm:spPr>
      <dgm:t>
        <a:bodyPr/>
        <a:lstStyle/>
        <a:p>
          <a:pPr algn="l" rtl="0"/>
          <a:endParaRPr lang="bg-BG" sz="18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66667" custLinFactNeighborX="-358" custLinFactNeighborY="1286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2000000" custScaleY="125000" custLinFactX="-17055" custLinFactNeighborX="-100000" custLinFactNeighborY="-1729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71CF7DAC-79F7-4B3F-AAA6-FA0CDEDAAB03}" type="presOf" srcId="{CE75D9F5-E771-4FEE-A3E6-4F9540C59A80}" destId="{02606228-3D16-42B5-A054-E967E13B36A6}" srcOrd="0" destOrd="0" presId="urn:microsoft.com/office/officeart/2005/8/layout/vList5"/>
    <dgm:cxn modelId="{A6F8E81E-D853-4FC0-8A25-ADC24234A3A1}" type="presOf" srcId="{DB52D832-B55E-4AFB-806B-AA33F4500449}" destId="{677B5712-69A1-4CEE-A0ED-660EF579F60E}" srcOrd="0" destOrd="0" presId="urn:microsoft.com/office/officeart/2005/8/layout/vList5"/>
    <dgm:cxn modelId="{C4E95BBD-4FCD-49C8-82AD-330797A06DA8}" type="presOf" srcId="{5BD40A36-4E61-4F3D-B182-8B42DD88FBA2}" destId="{9D5714D8-CFE7-4354-8CAC-5A7B23F3323B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B955BB59-CFD1-4AFC-AF59-B8BEF2F86C7A}" type="presParOf" srcId="{9D5714D8-CFE7-4354-8CAC-5A7B23F3323B}" destId="{2A5AC8C5-8A4A-41B6-834F-3C6F035C931C}" srcOrd="0" destOrd="0" presId="urn:microsoft.com/office/officeart/2005/8/layout/vList5"/>
    <dgm:cxn modelId="{23244EC9-D671-401E-BBAA-EF06CCA03BAD}" type="presParOf" srcId="{2A5AC8C5-8A4A-41B6-834F-3C6F035C931C}" destId="{02606228-3D16-42B5-A054-E967E13B36A6}" srcOrd="0" destOrd="0" presId="urn:microsoft.com/office/officeart/2005/8/layout/vList5"/>
    <dgm:cxn modelId="{1E962237-68CE-438D-A397-5B8491279FB5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CE75D9F5-E771-4FEE-A3E6-4F9540C59A80}">
      <dgm:prSet/>
      <dgm:spPr/>
      <dgm:t>
        <a:bodyPr/>
        <a:lstStyle/>
        <a:p>
          <a:pPr rtl="0"/>
          <a:endParaRPr lang="ru-RU" b="1" dirty="0" smtClean="0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endParaRPr lang="bg-BG" sz="18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66667" custLinFactNeighborX="-358" custLinFactNeighborY="1286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2000000" custScaleY="125000" custLinFactNeighborX="-38197" custLinFactNeighborY="-3247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27BE11EC-2436-468D-9445-2D4B41DEF091}" type="presOf" srcId="{5BD40A36-4E61-4F3D-B182-8B42DD88FBA2}" destId="{9D5714D8-CFE7-4354-8CAC-5A7B23F3323B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5304BD28-D69D-41D3-98D4-9A5F3AC3F546}" type="presOf" srcId="{CE75D9F5-E771-4FEE-A3E6-4F9540C59A80}" destId="{02606228-3D16-42B5-A054-E967E13B36A6}" srcOrd="0" destOrd="0" presId="urn:microsoft.com/office/officeart/2005/8/layout/vList5"/>
    <dgm:cxn modelId="{B334DC35-27AB-420D-92A2-016DA7EEC6AA}" type="presOf" srcId="{DB52D832-B55E-4AFB-806B-AA33F4500449}" destId="{677B5712-69A1-4CEE-A0ED-660EF579F60E}" srcOrd="0" destOrd="0" presId="urn:microsoft.com/office/officeart/2005/8/layout/vList5"/>
    <dgm:cxn modelId="{C69E004D-A783-4C04-B506-470F7427F2F8}" type="presParOf" srcId="{9D5714D8-CFE7-4354-8CAC-5A7B23F3323B}" destId="{2A5AC8C5-8A4A-41B6-834F-3C6F035C931C}" srcOrd="0" destOrd="0" presId="urn:microsoft.com/office/officeart/2005/8/layout/vList5"/>
    <dgm:cxn modelId="{52A73779-3613-4C39-81E7-21B5F9132DB8}" type="presParOf" srcId="{2A5AC8C5-8A4A-41B6-834F-3C6F035C931C}" destId="{02606228-3D16-42B5-A054-E967E13B36A6}" srcOrd="0" destOrd="0" presId="urn:microsoft.com/office/officeart/2005/8/layout/vList5"/>
    <dgm:cxn modelId="{4BDBE5AF-016F-4630-A1D9-3ACC9971D44E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bg-BG"/>
        </a:p>
      </dgm:t>
    </dgm:pt>
    <dgm:pt modelId="{CE75D9F5-E771-4FEE-A3E6-4F9540C59A80}">
      <dgm:prSet/>
      <dgm:spPr/>
      <dgm:t>
        <a:bodyPr/>
        <a:lstStyle/>
        <a:p>
          <a:pPr rtl="0"/>
          <a:endParaRPr lang="ru-RU" b="1" dirty="0" smtClean="0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endParaRPr lang="bg-BG" sz="1800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  <dgm:t>
        <a:bodyPr/>
        <a:lstStyle/>
        <a:p>
          <a:endParaRPr lang="bg-BG"/>
        </a:p>
      </dgm:t>
    </dgm:pt>
    <dgm:pt modelId="{02606228-3D16-42B5-A054-E967E13B36A6}" type="pres">
      <dgm:prSet presAssocID="{CE75D9F5-E771-4FEE-A3E6-4F9540C59A80}" presName="parentText" presStyleLbl="node1" presStyleIdx="0" presStyleCnt="1" custScaleX="66667" custLinFactNeighborX="-358" custLinFactNeighborY="1286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2000000" custScaleY="125000" custLinFactNeighborX="-38197" custLinFactNeighborY="-3247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F7A7D0A9-6C40-4E44-91F9-97966662FA5A}" type="presOf" srcId="{DB52D832-B55E-4AFB-806B-AA33F4500449}" destId="{677B5712-69A1-4CEE-A0ED-660EF579F60E}" srcOrd="0" destOrd="0" presId="urn:microsoft.com/office/officeart/2005/8/layout/vList5"/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5B9C4C2B-3ED6-4F08-82E3-9091DB4294FF}" type="presOf" srcId="{CE75D9F5-E771-4FEE-A3E6-4F9540C59A80}" destId="{02606228-3D16-42B5-A054-E967E13B36A6}" srcOrd="0" destOrd="0" presId="urn:microsoft.com/office/officeart/2005/8/layout/vList5"/>
    <dgm:cxn modelId="{4C28D1DF-5C31-40D3-BBCA-4AC14E7C2948}" type="presOf" srcId="{5BD40A36-4E61-4F3D-B182-8B42DD88FBA2}" destId="{9D5714D8-CFE7-4354-8CAC-5A7B23F3323B}" srcOrd="0" destOrd="0" presId="urn:microsoft.com/office/officeart/2005/8/layout/vList5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3F56CB5A-BD46-4ADD-9B06-91838DF09511}" type="presParOf" srcId="{9D5714D8-CFE7-4354-8CAC-5A7B23F3323B}" destId="{2A5AC8C5-8A4A-41B6-834F-3C6F035C931C}" srcOrd="0" destOrd="0" presId="urn:microsoft.com/office/officeart/2005/8/layout/vList5"/>
    <dgm:cxn modelId="{41EF88C0-C269-42CE-B410-F619951D1198}" type="presParOf" srcId="{2A5AC8C5-8A4A-41B6-834F-3C6F035C931C}" destId="{02606228-3D16-42B5-A054-E967E13B36A6}" srcOrd="0" destOrd="0" presId="urn:microsoft.com/office/officeart/2005/8/layout/vList5"/>
    <dgm:cxn modelId="{EDF5EDA2-4099-4D1D-9B0D-F512B3E2E3ED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5BD40A36-4E61-4F3D-B182-8B42DD88FBA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CE75D9F5-E771-4FEE-A3E6-4F9540C59A80}">
      <dgm:prSet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sz="2000" b="1" dirty="0" smtClean="0"/>
            <a:t>Приоритизиране:</a:t>
          </a:r>
          <a:endParaRPr lang="bg-BG" sz="2000" dirty="0"/>
        </a:p>
      </dgm:t>
    </dgm:pt>
    <dgm:pt modelId="{D497E0D8-3657-4E5C-B68B-15EA24D322FC}" type="parTrans" cxnId="{8B10A267-5A65-4AC8-9CC0-07EB2D793E24}">
      <dgm:prSet/>
      <dgm:spPr/>
      <dgm:t>
        <a:bodyPr/>
        <a:lstStyle/>
        <a:p>
          <a:endParaRPr lang="bg-BG"/>
        </a:p>
      </dgm:t>
    </dgm:pt>
    <dgm:pt modelId="{2A5F7990-23FB-4383-9B28-D9F49124AB65}" type="sibTrans" cxnId="{8B10A267-5A65-4AC8-9CC0-07EB2D793E24}">
      <dgm:prSet/>
      <dgm:spPr/>
      <dgm:t>
        <a:bodyPr/>
        <a:lstStyle/>
        <a:p>
          <a:endParaRPr lang="bg-BG"/>
        </a:p>
      </dgm:t>
    </dgm:pt>
    <dgm:pt modelId="{DB52D832-B55E-4AFB-806B-AA33F4500449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</a:gra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just" rtl="0"/>
          <a:r>
            <a:rPr lang="bg-BG" dirty="0" smtClean="0"/>
            <a:t>Регионална специализация съгласно ИСИС;</a:t>
          </a:r>
          <a:endParaRPr lang="bg-BG" dirty="0"/>
        </a:p>
      </dgm:t>
    </dgm:pt>
    <dgm:pt modelId="{369990C3-580C-4656-8B3B-6753C8E28AF4}" type="parTrans" cxnId="{8BB5E5AD-2899-4A4B-B51D-921639B5EF28}">
      <dgm:prSet/>
      <dgm:spPr/>
      <dgm:t>
        <a:bodyPr/>
        <a:lstStyle/>
        <a:p>
          <a:endParaRPr lang="bg-BG"/>
        </a:p>
      </dgm:t>
    </dgm:pt>
    <dgm:pt modelId="{88EC6DEC-5876-4085-9965-00544A76D4C4}" type="sibTrans" cxnId="{8BB5E5AD-2899-4A4B-B51D-921639B5EF28}">
      <dgm:prSet/>
      <dgm:spPr/>
      <dgm:t>
        <a:bodyPr/>
        <a:lstStyle/>
        <a:p>
          <a:endParaRPr lang="bg-BG"/>
        </a:p>
      </dgm:t>
    </dgm:pt>
    <dgm:pt modelId="{BAABD856-865B-4963-98F0-B58F96437252}">
      <dgm:prSet/>
      <dgm:spPr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</a:gra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bg-BG"/>
        </a:p>
      </dgm:t>
    </dgm:pt>
    <dgm:pt modelId="{97AC805E-9ACE-4C38-ACED-475433495A80}" type="parTrans" cxnId="{5C276B9D-FF17-4960-9FA0-5FBB735735BC}">
      <dgm:prSet/>
      <dgm:spPr/>
      <dgm:t>
        <a:bodyPr/>
        <a:lstStyle/>
        <a:p>
          <a:endParaRPr lang="bg-BG"/>
        </a:p>
      </dgm:t>
    </dgm:pt>
    <dgm:pt modelId="{C6545250-991E-4A2C-A425-5501A1934F16}" type="sibTrans" cxnId="{5C276B9D-FF17-4960-9FA0-5FBB735735BC}">
      <dgm:prSet/>
      <dgm:spPr/>
      <dgm:t>
        <a:bodyPr/>
        <a:lstStyle/>
        <a:p>
          <a:endParaRPr lang="bg-BG"/>
        </a:p>
      </dgm:t>
    </dgm:pt>
    <dgm:pt modelId="{0FBF5012-79D9-461B-A8CF-C1338402F5CD}">
      <dgm:prSet/>
      <dgm:spPr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</a:gra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bg-BG" dirty="0" smtClean="0"/>
            <a:t>Регионална приоритизация за проекти, изпълнявани на територията на СЗР;</a:t>
          </a:r>
          <a:endParaRPr lang="bg-BG" dirty="0"/>
        </a:p>
      </dgm:t>
    </dgm:pt>
    <dgm:pt modelId="{13AC9737-342A-43EB-BC93-2D5E9C0CB6F6}" type="parTrans" cxnId="{19CC821E-1419-4C97-BE3B-CEBDBBC3FE79}">
      <dgm:prSet/>
      <dgm:spPr/>
      <dgm:t>
        <a:bodyPr/>
        <a:lstStyle/>
        <a:p>
          <a:endParaRPr lang="bg-BG"/>
        </a:p>
      </dgm:t>
    </dgm:pt>
    <dgm:pt modelId="{E7D17C7D-F649-4811-93C3-0A20B22809B6}" type="sibTrans" cxnId="{19CC821E-1419-4C97-BE3B-CEBDBBC3FE79}">
      <dgm:prSet/>
      <dgm:spPr/>
      <dgm:t>
        <a:bodyPr/>
        <a:lstStyle/>
        <a:p>
          <a:endParaRPr lang="bg-BG"/>
        </a:p>
      </dgm:t>
    </dgm:pt>
    <dgm:pt modelId="{CFBD1F6B-2A11-43DF-92BE-6FDDAD14ADCE}">
      <dgm:prSet/>
      <dgm:spPr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</a:gra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bg-BG" dirty="0" smtClean="0"/>
            <a:t>Надграждане на резултати по Рамковите програми на    ЕС (вкл. ECSEL </a:t>
          </a:r>
          <a:r>
            <a:rPr lang="bg-BG" dirty="0" err="1" smtClean="0"/>
            <a:t>Joint</a:t>
          </a:r>
          <a:r>
            <a:rPr lang="bg-BG" dirty="0" smtClean="0"/>
            <a:t> </a:t>
          </a:r>
          <a:r>
            <a:rPr lang="bg-BG" dirty="0" err="1" smtClean="0"/>
            <a:t>Undertaking</a:t>
          </a:r>
          <a:r>
            <a:rPr lang="bg-BG" dirty="0" smtClean="0"/>
            <a:t>) и/или получен печат за качество (</a:t>
          </a:r>
          <a:r>
            <a:rPr lang="en-US" dirty="0" smtClean="0"/>
            <a:t>seal of excellence)</a:t>
          </a:r>
          <a:r>
            <a:rPr lang="bg-BG" dirty="0" smtClean="0"/>
            <a:t>;</a:t>
          </a:r>
          <a:endParaRPr lang="bg-BG" dirty="0"/>
        </a:p>
      </dgm:t>
    </dgm:pt>
    <dgm:pt modelId="{0A0F54C8-B400-4D2D-B7C3-478392EE9544}" type="parTrans" cxnId="{974768A3-513A-4220-B457-35F4D34A78F8}">
      <dgm:prSet/>
      <dgm:spPr/>
      <dgm:t>
        <a:bodyPr/>
        <a:lstStyle/>
        <a:p>
          <a:endParaRPr lang="bg-BG"/>
        </a:p>
      </dgm:t>
    </dgm:pt>
    <dgm:pt modelId="{5030B82B-3421-47A9-BBD6-C1256A21E8CF}" type="sibTrans" cxnId="{974768A3-513A-4220-B457-35F4D34A78F8}">
      <dgm:prSet/>
      <dgm:spPr/>
      <dgm:t>
        <a:bodyPr/>
        <a:lstStyle/>
        <a:p>
          <a:endParaRPr lang="bg-BG"/>
        </a:p>
      </dgm:t>
    </dgm:pt>
    <dgm:pt modelId="{1862E5C8-282C-4B9F-82E1-FF6375B3B92C}">
      <dgm:prSet/>
      <dgm:spPr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</a:gra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bg-BG"/>
        </a:p>
      </dgm:t>
    </dgm:pt>
    <dgm:pt modelId="{21F670A5-F05E-4D9A-8A10-562398666D04}" type="parTrans" cxnId="{2E16BCA5-D414-4A4E-A4AA-189B4B0955A3}">
      <dgm:prSet/>
      <dgm:spPr/>
      <dgm:t>
        <a:bodyPr/>
        <a:lstStyle/>
        <a:p>
          <a:endParaRPr lang="bg-BG"/>
        </a:p>
      </dgm:t>
    </dgm:pt>
    <dgm:pt modelId="{DD92E232-D295-4F58-840D-77192210A105}" type="sibTrans" cxnId="{2E16BCA5-D414-4A4E-A4AA-189B4B0955A3}">
      <dgm:prSet/>
      <dgm:spPr/>
      <dgm:t>
        <a:bodyPr/>
        <a:lstStyle/>
        <a:p>
          <a:endParaRPr lang="bg-BG"/>
        </a:p>
      </dgm:t>
    </dgm:pt>
    <dgm:pt modelId="{4F3173AB-9D34-426F-8662-53DDADBB9FF8}">
      <dgm:prSet/>
      <dgm:spPr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</a:gra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bg-BG" dirty="0" smtClean="0"/>
            <a:t>Подкрепа за </a:t>
          </a:r>
          <a:r>
            <a:rPr lang="bg-BG" dirty="0" err="1" smtClean="0"/>
            <a:t>еко-иновации</a:t>
          </a:r>
          <a:r>
            <a:rPr lang="bg-BG" dirty="0" smtClean="0"/>
            <a:t>.</a:t>
          </a:r>
          <a:endParaRPr lang="bg-BG" dirty="0"/>
        </a:p>
      </dgm:t>
    </dgm:pt>
    <dgm:pt modelId="{604E5FE9-58DD-4601-90C7-BB1C840E0AAF}" type="parTrans" cxnId="{BA540EB9-5D27-4E81-9902-6915D84C4532}">
      <dgm:prSet/>
      <dgm:spPr/>
      <dgm:t>
        <a:bodyPr/>
        <a:lstStyle/>
        <a:p>
          <a:endParaRPr lang="bg-BG"/>
        </a:p>
      </dgm:t>
    </dgm:pt>
    <dgm:pt modelId="{871173C6-94C6-4912-AB4E-4FAF9D5D21FB}" type="sibTrans" cxnId="{BA540EB9-5D27-4E81-9902-6915D84C4532}">
      <dgm:prSet/>
      <dgm:spPr/>
      <dgm:t>
        <a:bodyPr/>
        <a:lstStyle/>
        <a:p>
          <a:endParaRPr lang="bg-BG"/>
        </a:p>
      </dgm:t>
    </dgm:pt>
    <dgm:pt modelId="{8CCBD380-6F74-421C-BD48-F2EBB835490D}">
      <dgm:prSet/>
      <dgm:spPr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</a:gra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bg-BG" dirty="0"/>
        </a:p>
      </dgm:t>
    </dgm:pt>
    <dgm:pt modelId="{7291A5D5-66E7-4D66-B0CA-6462254F7767}" type="parTrans" cxnId="{18802599-6EB5-48C0-8048-F36FBF629C52}">
      <dgm:prSet/>
      <dgm:spPr/>
      <dgm:t>
        <a:bodyPr/>
        <a:lstStyle/>
        <a:p>
          <a:endParaRPr lang="bg-BG"/>
        </a:p>
      </dgm:t>
    </dgm:pt>
    <dgm:pt modelId="{967BC2DF-5F3D-471A-93A4-3846DDA71AA3}" type="sibTrans" cxnId="{18802599-6EB5-48C0-8048-F36FBF629C52}">
      <dgm:prSet/>
      <dgm:spPr/>
      <dgm:t>
        <a:bodyPr/>
        <a:lstStyle/>
        <a:p>
          <a:endParaRPr lang="bg-BG"/>
        </a:p>
      </dgm:t>
    </dgm:pt>
    <dgm:pt modelId="{9D5714D8-CFE7-4354-8CAC-5A7B23F3323B}" type="pres">
      <dgm:prSet presAssocID="{5BD40A36-4E61-4F3D-B182-8B42DD88FB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A5AC8C5-8A4A-41B6-834F-3C6F035C931C}" type="pres">
      <dgm:prSet presAssocID="{CE75D9F5-E771-4FEE-A3E6-4F9540C59A80}" presName="linNode" presStyleCnt="0"/>
      <dgm:spPr/>
    </dgm:pt>
    <dgm:pt modelId="{02606228-3D16-42B5-A054-E967E13B36A6}" type="pres">
      <dgm:prSet presAssocID="{CE75D9F5-E771-4FEE-A3E6-4F9540C59A80}" presName="parentText" presStyleLbl="node1" presStyleIdx="0" presStyleCnt="1" custScaleX="70245" custLinFactNeighborX="432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bg-BG"/>
        </a:p>
      </dgm:t>
    </dgm:pt>
    <dgm:pt modelId="{677B5712-69A1-4CEE-A0ED-660EF579F60E}" type="pres">
      <dgm:prSet presAssocID="{CE75D9F5-E771-4FEE-A3E6-4F9540C59A80}" presName="descendantText" presStyleLbl="alignAccFollowNode1" presStyleIdx="0" presStyleCnt="1" custScaleX="155811" custScaleY="125000" custLinFactNeighborX="6242" custLinFactNeighborY="5341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5886EB51-249D-46B0-866B-4231F71DEAF7}" type="presOf" srcId="{5BD40A36-4E61-4F3D-B182-8B42DD88FBA2}" destId="{9D5714D8-CFE7-4354-8CAC-5A7B23F3323B}" srcOrd="0" destOrd="0" presId="urn:microsoft.com/office/officeart/2005/8/layout/vList5"/>
    <dgm:cxn modelId="{5C276B9D-FF17-4960-9FA0-5FBB735735BC}" srcId="{CE75D9F5-E771-4FEE-A3E6-4F9540C59A80}" destId="{BAABD856-865B-4963-98F0-B58F96437252}" srcOrd="1" destOrd="0" parTransId="{97AC805E-9ACE-4C38-ACED-475433495A80}" sibTransId="{C6545250-991E-4A2C-A425-5501A1934F16}"/>
    <dgm:cxn modelId="{18802599-6EB5-48C0-8048-F36FBF629C52}" srcId="{CE75D9F5-E771-4FEE-A3E6-4F9540C59A80}" destId="{8CCBD380-6F74-421C-BD48-F2EBB835490D}" srcOrd="3" destOrd="0" parTransId="{7291A5D5-66E7-4D66-B0CA-6462254F7767}" sibTransId="{967BC2DF-5F3D-471A-93A4-3846DDA71AA3}"/>
    <dgm:cxn modelId="{34F00425-91B8-425E-BF17-8FE1191F6FFA}" type="presOf" srcId="{CFBD1F6B-2A11-43DF-92BE-6FDDAD14ADCE}" destId="{677B5712-69A1-4CEE-A0ED-660EF579F60E}" srcOrd="0" destOrd="4" presId="urn:microsoft.com/office/officeart/2005/8/layout/vList5"/>
    <dgm:cxn modelId="{74DB3327-7175-4289-930E-C160E84AC58F}" type="presOf" srcId="{1862E5C8-282C-4B9F-82E1-FF6375B3B92C}" destId="{677B5712-69A1-4CEE-A0ED-660EF579F60E}" srcOrd="0" destOrd="5" presId="urn:microsoft.com/office/officeart/2005/8/layout/vList5"/>
    <dgm:cxn modelId="{8BB5E5AD-2899-4A4B-B51D-921639B5EF28}" srcId="{CE75D9F5-E771-4FEE-A3E6-4F9540C59A80}" destId="{DB52D832-B55E-4AFB-806B-AA33F4500449}" srcOrd="0" destOrd="0" parTransId="{369990C3-580C-4656-8B3B-6753C8E28AF4}" sibTransId="{88EC6DEC-5876-4085-9965-00544A76D4C4}"/>
    <dgm:cxn modelId="{6DD5C7DD-10B2-4809-A45B-C177C76F4BEA}" type="presOf" srcId="{4F3173AB-9D34-426F-8662-53DDADBB9FF8}" destId="{677B5712-69A1-4CEE-A0ED-660EF579F60E}" srcOrd="0" destOrd="6" presId="urn:microsoft.com/office/officeart/2005/8/layout/vList5"/>
    <dgm:cxn modelId="{4CA9E440-9C70-47E8-8181-9D31F92D5390}" type="presOf" srcId="{0FBF5012-79D9-461B-A8CF-C1338402F5CD}" destId="{677B5712-69A1-4CEE-A0ED-660EF579F60E}" srcOrd="0" destOrd="2" presId="urn:microsoft.com/office/officeart/2005/8/layout/vList5"/>
    <dgm:cxn modelId="{974768A3-513A-4220-B457-35F4D34A78F8}" srcId="{CE75D9F5-E771-4FEE-A3E6-4F9540C59A80}" destId="{CFBD1F6B-2A11-43DF-92BE-6FDDAD14ADCE}" srcOrd="4" destOrd="0" parTransId="{0A0F54C8-B400-4D2D-B7C3-478392EE9544}" sibTransId="{5030B82B-3421-47A9-BBD6-C1256A21E8CF}"/>
    <dgm:cxn modelId="{8B10A267-5A65-4AC8-9CC0-07EB2D793E24}" srcId="{5BD40A36-4E61-4F3D-B182-8B42DD88FBA2}" destId="{CE75D9F5-E771-4FEE-A3E6-4F9540C59A80}" srcOrd="0" destOrd="0" parTransId="{D497E0D8-3657-4E5C-B68B-15EA24D322FC}" sibTransId="{2A5F7990-23FB-4383-9B28-D9F49124AB65}"/>
    <dgm:cxn modelId="{1B6DF41F-4ECF-47EA-B26F-A19E796231FB}" type="presOf" srcId="{DB52D832-B55E-4AFB-806B-AA33F4500449}" destId="{677B5712-69A1-4CEE-A0ED-660EF579F60E}" srcOrd="0" destOrd="0" presId="urn:microsoft.com/office/officeart/2005/8/layout/vList5"/>
    <dgm:cxn modelId="{2E16BCA5-D414-4A4E-A4AA-189B4B0955A3}" srcId="{CE75D9F5-E771-4FEE-A3E6-4F9540C59A80}" destId="{1862E5C8-282C-4B9F-82E1-FF6375B3B92C}" srcOrd="5" destOrd="0" parTransId="{21F670A5-F05E-4D9A-8A10-562398666D04}" sibTransId="{DD92E232-D295-4F58-840D-77192210A105}"/>
    <dgm:cxn modelId="{9C882902-2A0B-4C4A-9713-7BBF59AF5EC8}" type="presOf" srcId="{CE75D9F5-E771-4FEE-A3E6-4F9540C59A80}" destId="{02606228-3D16-42B5-A054-E967E13B36A6}" srcOrd="0" destOrd="0" presId="urn:microsoft.com/office/officeart/2005/8/layout/vList5"/>
    <dgm:cxn modelId="{BA540EB9-5D27-4E81-9902-6915D84C4532}" srcId="{CE75D9F5-E771-4FEE-A3E6-4F9540C59A80}" destId="{4F3173AB-9D34-426F-8662-53DDADBB9FF8}" srcOrd="6" destOrd="0" parTransId="{604E5FE9-58DD-4601-90C7-BB1C840E0AAF}" sibTransId="{871173C6-94C6-4912-AB4E-4FAF9D5D21FB}"/>
    <dgm:cxn modelId="{B14746C1-037C-4BB3-BE99-B1A16D29CBCE}" type="presOf" srcId="{BAABD856-865B-4963-98F0-B58F96437252}" destId="{677B5712-69A1-4CEE-A0ED-660EF579F60E}" srcOrd="0" destOrd="1" presId="urn:microsoft.com/office/officeart/2005/8/layout/vList5"/>
    <dgm:cxn modelId="{19CC821E-1419-4C97-BE3B-CEBDBBC3FE79}" srcId="{CE75D9F5-E771-4FEE-A3E6-4F9540C59A80}" destId="{0FBF5012-79D9-461B-A8CF-C1338402F5CD}" srcOrd="2" destOrd="0" parTransId="{13AC9737-342A-43EB-BC93-2D5E9C0CB6F6}" sibTransId="{E7D17C7D-F649-4811-93C3-0A20B22809B6}"/>
    <dgm:cxn modelId="{855C224B-7A77-4087-BB22-2CDE52CA79FB}" type="presOf" srcId="{8CCBD380-6F74-421C-BD48-F2EBB835490D}" destId="{677B5712-69A1-4CEE-A0ED-660EF579F60E}" srcOrd="0" destOrd="3" presId="urn:microsoft.com/office/officeart/2005/8/layout/vList5"/>
    <dgm:cxn modelId="{FB8784EA-FA04-4AAF-A7CD-D507ACF446C4}" type="presParOf" srcId="{9D5714D8-CFE7-4354-8CAC-5A7B23F3323B}" destId="{2A5AC8C5-8A4A-41B6-834F-3C6F035C931C}" srcOrd="0" destOrd="0" presId="urn:microsoft.com/office/officeart/2005/8/layout/vList5"/>
    <dgm:cxn modelId="{165EFDA8-F1AB-4944-9500-945950FD61DF}" type="presParOf" srcId="{2A5AC8C5-8A4A-41B6-834F-3C6F035C931C}" destId="{02606228-3D16-42B5-A054-E967E13B36A6}" srcOrd="0" destOrd="0" presId="urn:microsoft.com/office/officeart/2005/8/layout/vList5"/>
    <dgm:cxn modelId="{2125B62C-5804-48AB-84B1-D65A1AEF5F13}" type="presParOf" srcId="{2A5AC8C5-8A4A-41B6-834F-3C6F035C931C}" destId="{677B5712-69A1-4CEE-A0ED-660EF579F60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9816FB-2A0B-459C-AA2D-BB268D44D690}">
      <dsp:nvSpPr>
        <dsp:cNvPr id="0" name=""/>
        <dsp:cNvSpPr/>
      </dsp:nvSpPr>
      <dsp:spPr>
        <a:xfrm rot="5400000">
          <a:off x="-248769" y="258819"/>
          <a:ext cx="1658465" cy="1160925"/>
        </a:xfrm>
        <a:prstGeom prst="chevron">
          <a:avLst/>
        </a:prstGeom>
        <a:gradFill rotWithShape="1">
          <a:gsLst>
            <a:gs pos="0">
              <a:schemeClr val="dk1">
                <a:lumMod val="95000"/>
              </a:schemeClr>
            </a:gs>
            <a:gs pos="100000">
              <a:schemeClr val="dk1"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/>
          <a:lightRig rig="balanced" dir="tr"/>
        </a:scene3d>
        <a:sp3d contourW="14605" prstMaterial="plastic">
          <a:bevelT w="50800" prst="relaxedInset"/>
          <a:contourClr>
            <a:schemeClr val="dk1">
              <a:shade val="30000"/>
              <a:satMod val="120000"/>
            </a:schemeClr>
          </a:contourClr>
        </a:sp3d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Процедура</a:t>
          </a:r>
          <a:endParaRPr lang="bg-BG" sz="24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-5400000">
        <a:off x="2" y="590512"/>
        <a:ext cx="1160925" cy="497540"/>
      </dsp:txXfrm>
    </dsp:sp>
    <dsp:sp modelId="{164DC1C9-DE04-4CE6-936B-EBD561682CF8}">
      <dsp:nvSpPr>
        <dsp:cNvPr id="0" name=""/>
        <dsp:cNvSpPr/>
      </dsp:nvSpPr>
      <dsp:spPr>
        <a:xfrm rot="5400000">
          <a:off x="4049738" y="-2888812"/>
          <a:ext cx="1270360" cy="7047986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9525" cap="flat" cmpd="sng" algn="ctr">
          <a:solidFill>
            <a:schemeClr val="bg1"/>
          </a:solidFill>
          <a:prstDash val="solid"/>
        </a:ln>
        <a:effectLst>
          <a:glow rad="63500">
            <a:schemeClr val="accent1">
              <a:satMod val="175000"/>
              <a:alpha val="40000"/>
            </a:schemeClr>
          </a:glow>
          <a:outerShdw blurRad="76200" dir="18900000" sy="23000" kx="-1200000" algn="bl" rotWithShape="0">
            <a:prstClr val="black">
              <a:alpha val="20000"/>
            </a:prst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Процедура </a:t>
          </a:r>
          <a:r>
            <a:rPr lang="en-US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BG16RFOP002-1.005 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„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Разработване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на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продуктови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и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производствени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иновации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“ е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обявена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в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рамките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на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Инвестиционен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приоритет 1.1, Приоритетна ос 1 „Технологично развитие и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иновации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“ на ОПИК 2014-2020</a:t>
          </a:r>
          <a:endParaRPr lang="bg-BG" sz="1800" kern="1200" dirty="0">
            <a:solidFill>
              <a:schemeClr val="tx1"/>
            </a:solidFill>
            <a:latin typeface="Trebuchet MS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1800" kern="1200" dirty="0">
            <a:solidFill>
              <a:srgbClr val="002060"/>
            </a:solidFill>
            <a:latin typeface="Trebuchet MS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-5400000">
        <a:off x="1160925" y="62015"/>
        <a:ext cx="6985972" cy="1146332"/>
      </dsp:txXfrm>
    </dsp:sp>
    <dsp:sp modelId="{B9FBBCB3-B974-43E9-8D2E-42DCDBBE629E}">
      <dsp:nvSpPr>
        <dsp:cNvPr id="0" name=""/>
        <dsp:cNvSpPr/>
      </dsp:nvSpPr>
      <dsp:spPr>
        <a:xfrm rot="5400000">
          <a:off x="-248769" y="1936404"/>
          <a:ext cx="1658465" cy="1160925"/>
        </a:xfrm>
        <a:prstGeom prst="chevron">
          <a:avLst/>
        </a:prstGeom>
        <a:gradFill rotWithShape="1">
          <a:gsLst>
            <a:gs pos="0">
              <a:schemeClr val="dk1">
                <a:lumMod val="95000"/>
              </a:schemeClr>
            </a:gs>
            <a:gs pos="100000">
              <a:schemeClr val="dk1"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/>
          <a:lightRig rig="balanced" dir="tr"/>
        </a:scene3d>
        <a:sp3d contourW="14605" prstMaterial="plastic">
          <a:bevelT w="50800"/>
          <a:contourClr>
            <a:schemeClr val="dk1">
              <a:shade val="30000"/>
              <a:satMod val="120000"/>
            </a:schemeClr>
          </a:contourClr>
        </a:sp3d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Цел</a:t>
          </a:r>
          <a:endParaRPr lang="bg-BG" sz="24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-5400000">
        <a:off x="2" y="2268097"/>
        <a:ext cx="1160925" cy="497540"/>
      </dsp:txXfrm>
    </dsp:sp>
    <dsp:sp modelId="{6B7B8883-578A-4B9F-BC87-4BE9C8E3D960}">
      <dsp:nvSpPr>
        <dsp:cNvPr id="0" name=""/>
        <dsp:cNvSpPr/>
      </dsp:nvSpPr>
      <dsp:spPr>
        <a:xfrm rot="5400000">
          <a:off x="4054012" y="-1238260"/>
          <a:ext cx="1261812" cy="7047986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9525" cap="flat" cmpd="sng" algn="ctr">
          <a:solidFill>
            <a:schemeClr val="bg1"/>
          </a:solidFill>
          <a:prstDash val="solid"/>
        </a:ln>
        <a:effectLst>
          <a:glow rad="63500">
            <a:schemeClr val="accent1">
              <a:satMod val="175000"/>
              <a:alpha val="40000"/>
            </a:schemeClr>
          </a:glow>
          <a:outerShdw blurRad="76200" dir="18900000" sy="23000" kx="-1200000" algn="bl" rotWithShape="0">
            <a:prstClr val="black">
              <a:alpha val="20000"/>
            </a:prst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Нарастване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на дела на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предприятията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,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които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разработват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и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разпространяват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продуктови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и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производствени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иновации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,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както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и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повишаване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на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иновационния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капацитет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на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предприятията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  <a:endParaRPr lang="bg-BG" sz="1800" kern="1200" dirty="0">
            <a:solidFill>
              <a:schemeClr val="tx1"/>
            </a:solidFill>
            <a:latin typeface="Trebuchet MS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-5400000">
        <a:off x="1160926" y="1716423"/>
        <a:ext cx="6986389" cy="1138618"/>
      </dsp:txXfrm>
    </dsp:sp>
    <dsp:sp modelId="{2546E552-9439-4D9C-8283-C6C0C54E3843}">
      <dsp:nvSpPr>
        <dsp:cNvPr id="0" name=""/>
        <dsp:cNvSpPr/>
      </dsp:nvSpPr>
      <dsp:spPr>
        <a:xfrm rot="5400000">
          <a:off x="-248769" y="3562271"/>
          <a:ext cx="1658465" cy="1160925"/>
        </a:xfrm>
        <a:prstGeom prst="chevron">
          <a:avLst/>
        </a:prstGeom>
        <a:solidFill>
          <a:schemeClr val="dk1"/>
        </a:solidFill>
        <a:ln w="25400" cap="flat" cmpd="sng" algn="ctr">
          <a:solidFill>
            <a:schemeClr val="lt1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3">
          <a:schemeClr val="lt1"/>
        </a:lnRef>
        <a:fillRef idx="1">
          <a:schemeClr val="dk1"/>
        </a:fillRef>
        <a:effectRef idx="1">
          <a:schemeClr val="dk1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900" kern="1200" dirty="0" smtClean="0"/>
            <a:t>Резултати</a:t>
          </a:r>
          <a:endParaRPr lang="bg-BG" sz="1900" kern="1200" dirty="0"/>
        </a:p>
      </dsp:txBody>
      <dsp:txXfrm rot="-5400000">
        <a:off x="2" y="3893964"/>
        <a:ext cx="1160925" cy="497540"/>
      </dsp:txXfrm>
    </dsp:sp>
    <dsp:sp modelId="{F699DB3A-CE13-4D0A-B60B-CC9AC87676DC}">
      <dsp:nvSpPr>
        <dsp:cNvPr id="0" name=""/>
        <dsp:cNvSpPr/>
      </dsp:nvSpPr>
      <dsp:spPr>
        <a:xfrm rot="5400000">
          <a:off x="3879284" y="453972"/>
          <a:ext cx="1611268" cy="7047986"/>
        </a:xfrm>
        <a:prstGeom prst="round2SameRect">
          <a:avLst/>
        </a:prstGeom>
        <a:solidFill>
          <a:schemeClr val="bg1">
            <a:lumMod val="95000"/>
            <a:alpha val="90000"/>
          </a:schemeClr>
        </a:solidFill>
        <a:ln w="9525" cap="flat" cmpd="sng" algn="ctr">
          <a:solidFill>
            <a:schemeClr val="bg1"/>
          </a:solidFill>
          <a:prstDash val="solid"/>
        </a:ln>
        <a:effectLst>
          <a:glow rad="63500">
            <a:schemeClr val="accent1">
              <a:satMod val="175000"/>
              <a:alpha val="40000"/>
            </a:schemeClr>
          </a:glow>
          <a:outerShdw blurRad="76200" dir="18900000" sy="23000" kx="-1200000" algn="bl" rotWithShape="0">
            <a:prstClr val="black">
              <a:alpha val="20000"/>
            </a:prst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Очакваните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резултати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от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подкрепата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по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процедурата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се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изразяват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в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нарастване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на дела на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предприятията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,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разработващи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продуктови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и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производствени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иновации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 в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тематичните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области на ИСИС, в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резултат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на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което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ще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се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повиши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иновационния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им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капацитет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 и </a:t>
          </a:r>
          <a:r>
            <a:rPr lang="ru-RU" sz="1800" kern="1200" dirty="0" err="1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конкурентоспособност</a:t>
          </a:r>
          <a:r>
            <a:rPr lang="ru-RU" sz="1800" kern="1200" dirty="0" smtClean="0">
              <a:solidFill>
                <a:schemeClr val="tx1"/>
              </a:solidFill>
              <a:latin typeface="Trebuchet MS" pitchFamily="34" charset="0"/>
              <a:ea typeface="Tahoma" panose="020B0604030504040204" pitchFamily="34" charset="0"/>
              <a:cs typeface="Tahoma" panose="020B0604030504040204" pitchFamily="34" charset="0"/>
            </a:rPr>
            <a:t>.</a:t>
          </a:r>
          <a:endParaRPr lang="bg-BG" sz="1800" kern="1200" dirty="0">
            <a:solidFill>
              <a:schemeClr val="tx1"/>
            </a:solidFill>
            <a:latin typeface="Trebuchet MS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 rot="-5400000">
        <a:off x="1160925" y="3250987"/>
        <a:ext cx="6969330" cy="14539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113CAD-720C-4DA1-844E-AEB5C5500170}">
      <dsp:nvSpPr>
        <dsp:cNvPr id="0" name=""/>
        <dsp:cNvSpPr/>
      </dsp:nvSpPr>
      <dsp:spPr>
        <a:xfrm>
          <a:off x="0" y="0"/>
          <a:ext cx="7272808" cy="690812"/>
        </a:xfrm>
        <a:prstGeom prst="roundRect">
          <a:avLst/>
        </a:prstGeom>
        <a:gradFill rotWithShape="1">
          <a:gsLst>
            <a:gs pos="28000">
              <a:schemeClr val="accent4">
                <a:tint val="18000"/>
                <a:satMod val="120000"/>
                <a:lumMod val="88000"/>
              </a:schemeClr>
            </a:gs>
            <a:gs pos="100000">
              <a:schemeClr val="accent4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4"/>
          </a:solidFill>
          <a:prstDash val="solid"/>
        </a:ln>
        <a:effectLst>
          <a:outerShdw blurRad="152400" dist="317500" dir="5400000" sx="90000" sy="-19000" rotWithShape="0">
            <a:prstClr val="black">
              <a:alpha val="15000"/>
            </a:prstClr>
          </a:outerShdw>
        </a:effectLst>
        <a:scene3d>
          <a:camera prst="orthographicFront"/>
          <a:lightRig rig="threePt" dir="t"/>
        </a:scene3d>
        <a:sp3d>
          <a:bevelT prst="angle"/>
        </a:sp3d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kern="1200" dirty="0" smtClean="0"/>
            <a:t>Елемент А</a:t>
          </a:r>
          <a:endParaRPr lang="bg-BG" sz="2800" kern="1200" dirty="0"/>
        </a:p>
      </dsp:txBody>
      <dsp:txXfrm>
        <a:off x="33723" y="33723"/>
        <a:ext cx="7205362" cy="623366"/>
      </dsp:txXfrm>
    </dsp:sp>
    <dsp:sp modelId="{579D4E1A-43AF-4A97-96C5-13011092361E}">
      <dsp:nvSpPr>
        <dsp:cNvPr id="0" name=""/>
        <dsp:cNvSpPr/>
      </dsp:nvSpPr>
      <dsp:spPr>
        <a:xfrm>
          <a:off x="0" y="792092"/>
          <a:ext cx="7272808" cy="1961501"/>
        </a:xfrm>
        <a:prstGeom prst="rect">
          <a:avLst/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912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„Помощи за </a:t>
          </a:r>
          <a:r>
            <a:rPr lang="ru-RU" sz="2400" kern="1200" dirty="0" err="1" smtClean="0"/>
            <a:t>проекти</a:t>
          </a:r>
          <a:r>
            <a:rPr lang="ru-RU" sz="2400" kern="1200" dirty="0" smtClean="0"/>
            <a:t> за </a:t>
          </a:r>
          <a:r>
            <a:rPr lang="ru-RU" sz="2400" kern="1200" dirty="0" err="1" smtClean="0"/>
            <a:t>научноизследователска</a:t>
          </a:r>
          <a:r>
            <a:rPr lang="ru-RU" sz="2400" kern="1200" dirty="0" smtClean="0"/>
            <a:t> и </a:t>
          </a:r>
          <a:r>
            <a:rPr lang="ru-RU" sz="2400" kern="1200" dirty="0" err="1" smtClean="0"/>
            <a:t>развойна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дейност</a:t>
          </a:r>
          <a:r>
            <a:rPr lang="ru-RU" sz="2400" kern="1200" dirty="0" smtClean="0"/>
            <a:t>“ </a:t>
          </a:r>
          <a:r>
            <a:rPr lang="ru-RU" sz="2400" kern="1200" dirty="0" err="1" smtClean="0"/>
            <a:t>съгласно</a:t>
          </a:r>
          <a:r>
            <a:rPr lang="ru-RU" sz="2400" kern="1200" dirty="0" smtClean="0"/>
            <a:t> чл. 25 от Регламент (ЕС) № 651/2014 на </a:t>
          </a:r>
          <a:r>
            <a:rPr lang="ru-RU" sz="2400" kern="1200" dirty="0" err="1" smtClean="0"/>
            <a:t>Комисията</a:t>
          </a:r>
          <a:r>
            <a:rPr lang="ru-RU" sz="2400" kern="1200" dirty="0" smtClean="0"/>
            <a:t> от 17 </a:t>
          </a:r>
          <a:r>
            <a:rPr lang="ru-RU" sz="2400" kern="1200" dirty="0" err="1" smtClean="0"/>
            <a:t>юни</a:t>
          </a:r>
          <a:r>
            <a:rPr lang="ru-RU" sz="2400" kern="1200" dirty="0" smtClean="0"/>
            <a:t> 2014 г.</a:t>
          </a:r>
          <a:endParaRPr lang="bg-BG" sz="2400" kern="1200" dirty="0"/>
        </a:p>
      </dsp:txBody>
      <dsp:txXfrm>
        <a:off x="0" y="792092"/>
        <a:ext cx="7272808" cy="1961501"/>
      </dsp:txXfrm>
    </dsp:sp>
    <dsp:sp modelId="{FE14B164-4F50-4052-8B06-2148011F97A2}">
      <dsp:nvSpPr>
        <dsp:cNvPr id="0" name=""/>
        <dsp:cNvSpPr/>
      </dsp:nvSpPr>
      <dsp:spPr>
        <a:xfrm>
          <a:off x="0" y="2160242"/>
          <a:ext cx="7272808" cy="653342"/>
        </a:xfrm>
        <a:prstGeom prst="roundRect">
          <a:avLst/>
        </a:prstGeom>
        <a:gradFill rotWithShape="1">
          <a:gsLst>
            <a:gs pos="28000">
              <a:schemeClr val="accent5">
                <a:tint val="18000"/>
                <a:satMod val="120000"/>
                <a:lumMod val="88000"/>
              </a:schemeClr>
            </a:gs>
            <a:gs pos="100000">
              <a:schemeClr val="accent5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5"/>
          </a:solidFill>
          <a:prstDash val="solid"/>
        </a:ln>
        <a:effectLst/>
        <a:scene3d>
          <a:camera prst="orthographicFront"/>
          <a:lightRig rig="threePt" dir="t"/>
        </a:scene3d>
        <a:sp3d>
          <a:bevelT prst="angle"/>
        </a:sp3d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kern="1200" dirty="0" smtClean="0"/>
            <a:t>Елемент Б</a:t>
          </a:r>
          <a:endParaRPr lang="bg-BG" sz="2800" kern="1200" dirty="0"/>
        </a:p>
      </dsp:txBody>
      <dsp:txXfrm>
        <a:off x="31894" y="2192136"/>
        <a:ext cx="7209020" cy="589554"/>
      </dsp:txXfrm>
    </dsp:sp>
    <dsp:sp modelId="{DE04C852-5F0D-44CE-9D4A-7A1B79CA1777}">
      <dsp:nvSpPr>
        <dsp:cNvPr id="0" name=""/>
        <dsp:cNvSpPr/>
      </dsp:nvSpPr>
      <dsp:spPr>
        <a:xfrm>
          <a:off x="0" y="2880320"/>
          <a:ext cx="7272808" cy="1059840"/>
        </a:xfrm>
        <a:prstGeom prst="rect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152400" dist="317500" dir="5400000" sx="90000" sy="-19000" rotWithShape="0">
            <a:prstClr val="black">
              <a:alpha val="15000"/>
            </a:prstClr>
          </a:out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912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err="1" smtClean="0"/>
            <a:t>Помощ</a:t>
          </a:r>
          <a:r>
            <a:rPr lang="ru-RU" sz="2400" kern="1200" dirty="0" smtClean="0"/>
            <a:t> „</a:t>
          </a:r>
          <a:r>
            <a:rPr lang="ru-RU" sz="2400" kern="1200" dirty="0" err="1" smtClean="0"/>
            <a:t>de</a:t>
          </a:r>
          <a:r>
            <a:rPr lang="ru-RU" sz="2400" kern="1200" dirty="0" smtClean="0"/>
            <a:t> minimis” </a:t>
          </a:r>
          <a:r>
            <a:rPr lang="ru-RU" sz="2400" kern="1200" dirty="0" err="1" smtClean="0"/>
            <a:t>съгласно</a:t>
          </a:r>
          <a:r>
            <a:rPr lang="ru-RU" sz="2400" kern="1200" dirty="0" smtClean="0"/>
            <a:t> Регламент (ЕС) № 1407/2013 на </a:t>
          </a:r>
          <a:r>
            <a:rPr lang="ru-RU" sz="2400" kern="1200" dirty="0" err="1" smtClean="0"/>
            <a:t>Комисията</a:t>
          </a:r>
          <a:r>
            <a:rPr lang="ru-RU" sz="2400" kern="1200" dirty="0" smtClean="0"/>
            <a:t> от 18 </a:t>
          </a:r>
          <a:r>
            <a:rPr lang="ru-RU" sz="2400" kern="1200" dirty="0" err="1" smtClean="0"/>
            <a:t>декември</a:t>
          </a:r>
          <a:r>
            <a:rPr lang="ru-RU" sz="2400" kern="1200" dirty="0" smtClean="0"/>
            <a:t> 2013 г</a:t>
          </a:r>
          <a:r>
            <a:rPr lang="ru-RU" sz="2000" kern="1200" dirty="0" smtClean="0"/>
            <a:t>.</a:t>
          </a:r>
          <a:endParaRPr lang="bg-BG" sz="2000" kern="1200" dirty="0"/>
        </a:p>
      </dsp:txBody>
      <dsp:txXfrm>
        <a:off x="0" y="2880320"/>
        <a:ext cx="7272808" cy="10598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1748878" y="-1635497"/>
          <a:ext cx="5400600" cy="8671595"/>
        </a:xfrm>
        <a:prstGeom prst="round2SameRect">
          <a:avLst/>
        </a:prstGeom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dk1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threePt" dir="t"/>
        </a:scene3d>
        <a:sp3d>
          <a:bevelT prst="angle"/>
        </a:sp3d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just" defTabSz="889000" rtl="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Кандидатите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трябва</a:t>
          </a:r>
          <a:r>
            <a:rPr lang="ru-RU" sz="2000" b="1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да </a:t>
          </a:r>
          <a:r>
            <a:rPr lang="ru-RU" sz="2000" b="1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2000" b="1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търговци</a:t>
          </a:r>
          <a:r>
            <a:rPr lang="ru-RU" sz="2000" b="1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смисъла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Търговския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закон или Закона за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кооперациите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или да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еквивалентно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лице по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смисъла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законодателството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държава-членка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Европейското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икономическо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пространство;</a:t>
          </a:r>
          <a:endParaRPr lang="bg-BG" sz="20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228600" lvl="1" indent="-228600" algn="just" defTabSz="889000" rtl="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Кандидатите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трябва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да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имат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b="1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минимум три </a:t>
          </a:r>
          <a:r>
            <a:rPr lang="ru-RU" sz="2000" b="1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приключени</a:t>
          </a:r>
          <a:r>
            <a:rPr lang="ru-RU" sz="2000" b="1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финансови</a:t>
          </a:r>
          <a:r>
            <a:rPr lang="ru-RU" sz="2000" b="1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години</a:t>
          </a:r>
          <a:r>
            <a:rPr lang="ru-RU" sz="2000" b="1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(2014, 2015 и 2016 г.)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към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датата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обявяване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процедурата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за подбор на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проекти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endParaRPr lang="bg-BG" sz="20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Потенциалните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кандидати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не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могат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да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участват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в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процедурата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за подбор на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проекти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и не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могат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да получат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безвъзмездна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финансова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помощ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, </a:t>
          </a:r>
          <a:r>
            <a:rPr lang="ru-RU" sz="2000" b="1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 случай че </a:t>
          </a:r>
          <a:r>
            <a:rPr lang="ru-RU" sz="2000" b="1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попадат</a:t>
          </a:r>
          <a:r>
            <a:rPr lang="ru-RU" sz="2000" b="1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в </a:t>
          </a:r>
          <a:r>
            <a:rPr lang="ru-RU" sz="2000" b="1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забранителните</a:t>
          </a:r>
          <a:r>
            <a:rPr lang="ru-RU" sz="2000" b="1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режими</a:t>
          </a:r>
          <a:r>
            <a:rPr lang="ru-RU" sz="2000" b="1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на Регламент на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Комисията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(ЕС) № 651/2014 , Регламент (ЕС) № 1407/2013 , Регламент (ЕС) № 1301/2013, ЗУСЕСИФ.</a:t>
          </a:r>
          <a:endParaRPr lang="bg-BG" sz="2000" kern="1200" dirty="0" smtClean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Кандидати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могат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да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участват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в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процедурата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за подбор на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проекти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и да получат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безвъзмездна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финансова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помощ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, </a:t>
          </a:r>
          <a:r>
            <a:rPr lang="ru-RU" sz="2000" b="1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 случай че не </a:t>
          </a:r>
          <a:r>
            <a:rPr lang="ru-RU" sz="2000" b="1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2000" b="1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b="1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недопустими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кандидати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съобразно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демаркационната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линия с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други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планове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и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програми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,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финансирани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20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със</a:t>
          </a:r>
          <a:r>
            <a:rPr lang="ru-RU" sz="20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средства на ЕС.</a:t>
          </a:r>
          <a:endParaRPr lang="bg-BG" sz="2000" kern="1200" dirty="0" smtClean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13381" y="263636"/>
        <a:ext cx="8407959" cy="4873328"/>
      </dsp:txXfrm>
    </dsp:sp>
    <dsp:sp modelId="{02606228-3D16-42B5-A054-E967E13B36A6}">
      <dsp:nvSpPr>
        <dsp:cNvPr id="0" name=""/>
        <dsp:cNvSpPr/>
      </dsp:nvSpPr>
      <dsp:spPr>
        <a:xfrm flipH="1">
          <a:off x="0" y="0"/>
          <a:ext cx="113265" cy="5400600"/>
        </a:xfrm>
        <a:prstGeom prst="roundRect">
          <a:avLst/>
        </a:prstGeom>
        <a:gradFill rotWithShape="1">
          <a:gsLst>
            <a:gs pos="0">
              <a:schemeClr val="accent1">
                <a:lumMod val="95000"/>
              </a:schemeClr>
            </a:gs>
            <a:gs pos="100000">
              <a:schemeClr val="accent1"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1">
              <a:shade val="30000"/>
              <a:satMod val="120000"/>
            </a:schemeClr>
          </a:contourClr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b="1" kern="1200" dirty="0" smtClean="0"/>
        </a:p>
      </dsp:txBody>
      <dsp:txXfrm>
        <a:off x="5529" y="5529"/>
        <a:ext cx="102207" cy="53895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1628601" y="-1628601"/>
          <a:ext cx="5539201" cy="8796403"/>
        </a:xfrm>
        <a:prstGeom prst="round2SameRect">
          <a:avLst/>
        </a:prstGeom>
        <a:gradFill flip="none" rotWithShape="1">
          <a:gsLst>
            <a:gs pos="0">
              <a:schemeClr val="accent3">
                <a:tint val="4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3">
                <a:tint val="4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800" b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Допустими</a:t>
          </a:r>
          <a:r>
            <a:rPr lang="ru-RU" sz="18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партньори</a:t>
          </a:r>
          <a:r>
            <a:rPr lang="ru-RU" sz="18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:                                                                    -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Акредитирани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български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висши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училища,                                                                -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Факултети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към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български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висши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училища,                                                   -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Институти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или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академични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специализирани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звена на БАН,                                   -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Експериментални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лаборатории и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изследователски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институти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,                                                                         - СНИРД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към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„София Тех Парк“ АД.</a:t>
          </a:r>
          <a:endParaRPr lang="bg-BG" sz="1800" kern="1200" dirty="0"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1450" lvl="1" indent="-171450" algn="just" defTabSz="800100" rtl="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Допустими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по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настоящата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процедура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са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само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партньори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,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които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отговарят</a:t>
          </a:r>
          <a:r>
            <a:rPr lang="ru-RU" sz="180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на </a:t>
          </a:r>
          <a:r>
            <a:rPr lang="ru-RU" sz="1800" b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определението</a:t>
          </a:r>
          <a:r>
            <a:rPr lang="ru-RU" sz="18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за „предприятие“  </a:t>
          </a:r>
          <a:r>
            <a:rPr lang="ru-RU" sz="1800" b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съгласно</a:t>
          </a:r>
          <a:r>
            <a:rPr lang="ru-RU" sz="18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ЗМСП.                                   </a:t>
          </a:r>
          <a:r>
            <a:rPr lang="ru-RU" sz="1800" b="0" i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Забележка</a:t>
          </a:r>
          <a:r>
            <a:rPr lang="ru-RU" sz="1800" b="0" i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: К</a:t>
          </a:r>
          <a:r>
            <a:rPr lang="bg-BG" sz="1800" i="1" kern="1200" dirty="0" err="1" smtClean="0"/>
            <a:t>ритерият</a:t>
          </a:r>
          <a:r>
            <a:rPr lang="bg-BG" sz="1800" i="1" kern="1200" dirty="0" smtClean="0"/>
            <a:t> не е приложим за партньори, които са „бюджетни предприятия“ по смисъла на § 1 от Допълнителните разпоредби на Закона за счетоводството.</a:t>
          </a:r>
          <a:endParaRPr lang="bg-BG" sz="1800" b="1" i="1" kern="1200" dirty="0"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1450" lvl="1" indent="-171450" algn="just" defTabSz="800100" rtl="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ru-RU" sz="1800" b="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Партньори</a:t>
          </a:r>
          <a:r>
            <a:rPr lang="ru-RU" sz="1800" b="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могат</a:t>
          </a:r>
          <a:r>
            <a:rPr lang="ru-RU" sz="1800" b="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да </a:t>
          </a:r>
          <a:r>
            <a:rPr lang="ru-RU" sz="1800" b="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участват</a:t>
          </a:r>
          <a:r>
            <a:rPr lang="ru-RU" sz="1800" b="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в </a:t>
          </a:r>
          <a:r>
            <a:rPr lang="ru-RU" sz="1800" b="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процедурата</a:t>
          </a:r>
          <a:r>
            <a:rPr lang="ru-RU" sz="1800" b="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за подбор на </a:t>
          </a:r>
          <a:r>
            <a:rPr lang="ru-RU" sz="1800" b="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проекти</a:t>
          </a:r>
          <a:r>
            <a:rPr lang="ru-RU" sz="1800" b="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и да получат </a:t>
          </a:r>
          <a:r>
            <a:rPr lang="ru-RU" sz="1800" b="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безвъзмездна</a:t>
          </a:r>
          <a:r>
            <a:rPr lang="ru-RU" sz="1800" b="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финансова</a:t>
          </a:r>
          <a:r>
            <a:rPr lang="ru-RU" sz="1800" b="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0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помощ</a:t>
          </a:r>
          <a:r>
            <a:rPr lang="ru-RU" sz="1800" b="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, </a:t>
          </a:r>
          <a:r>
            <a:rPr lang="ru-RU" sz="18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в случай че не </a:t>
          </a:r>
          <a:r>
            <a:rPr lang="ru-RU" sz="1800" b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попадат</a:t>
          </a:r>
          <a:r>
            <a:rPr lang="ru-RU" sz="18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в </a:t>
          </a:r>
          <a:r>
            <a:rPr lang="ru-RU" sz="1800" b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забранителните</a:t>
          </a:r>
          <a:r>
            <a:rPr lang="ru-RU" sz="18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режими</a:t>
          </a:r>
          <a:r>
            <a:rPr lang="ru-RU" sz="18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0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на </a:t>
          </a:r>
          <a:r>
            <a:rPr lang="ru-RU" sz="18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Регламент на </a:t>
          </a:r>
          <a:r>
            <a:rPr lang="ru-RU" sz="1800" kern="1200" dirty="0" err="1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Комисията</a:t>
          </a:r>
          <a:r>
            <a:rPr lang="ru-RU" sz="180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(ЕС) № 651/2014, Регламент (ЕС) № 1407/2013 , Регламент (ЕС) № 1301/2013, ЗУСЕСИФ.</a:t>
          </a:r>
          <a:endParaRPr lang="bg-BG" sz="1800" b="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>
          <a:pPr marL="171450" lvl="1" indent="-171450" algn="just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1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Партньори могат да участват в процедурата за подбор на проекти и да получат безвъзмездна финансова помощ, </a:t>
          </a:r>
          <a:r>
            <a:rPr lang="bg-BG" sz="1800" b="1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в случай че не са недопустими </a:t>
          </a:r>
          <a:r>
            <a:rPr lang="bg-BG" sz="1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кандидати съобразно демаркационната линия с други планове и програми, финансирани със средства на ЕС</a:t>
          </a:r>
          <a:r>
            <a:rPr lang="ru-RU" sz="1800" b="0" kern="12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 </a:t>
          </a:r>
          <a:endParaRPr lang="bg-BG" sz="1800" b="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0" y="270402"/>
        <a:ext cx="8526001" cy="4998397"/>
      </dsp:txXfrm>
    </dsp:sp>
    <dsp:sp modelId="{02606228-3D16-42B5-A054-E967E13B36A6}">
      <dsp:nvSpPr>
        <dsp:cNvPr id="0" name=""/>
        <dsp:cNvSpPr/>
      </dsp:nvSpPr>
      <dsp:spPr>
        <a:xfrm>
          <a:off x="0" y="5414"/>
          <a:ext cx="164933" cy="5539201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b="1" kern="1200" dirty="0" smtClean="0"/>
        </a:p>
      </dsp:txBody>
      <dsp:txXfrm>
        <a:off x="8051" y="13465"/>
        <a:ext cx="148831" cy="55230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1553887" y="-1481877"/>
          <a:ext cx="5832648" cy="8796403"/>
        </a:xfrm>
        <a:prstGeom prst="round2SameRect">
          <a:avLst/>
        </a:prstGeom>
        <a:gradFill rotWithShape="1">
          <a:gsLst>
            <a:gs pos="28000">
              <a:schemeClr val="accent5">
                <a:tint val="18000"/>
                <a:satMod val="120000"/>
                <a:lumMod val="88000"/>
              </a:schemeClr>
            </a:gs>
            <a:gs pos="100000">
              <a:schemeClr val="accent5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5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18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72010" y="284726"/>
        <a:ext cx="8511677" cy="5263196"/>
      </dsp:txXfrm>
    </dsp:sp>
    <dsp:sp modelId="{02606228-3D16-42B5-A054-E967E13B36A6}">
      <dsp:nvSpPr>
        <dsp:cNvPr id="0" name=""/>
        <dsp:cNvSpPr/>
      </dsp:nvSpPr>
      <dsp:spPr>
        <a:xfrm>
          <a:off x="0" y="0"/>
          <a:ext cx="164933" cy="583264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b="1" kern="1200" dirty="0" smtClean="0"/>
        </a:p>
      </dsp:txBody>
      <dsp:txXfrm>
        <a:off x="8051" y="8051"/>
        <a:ext cx="148831" cy="581654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1553887" y="-1481877"/>
          <a:ext cx="5832648" cy="8796403"/>
        </a:xfrm>
        <a:prstGeom prst="round2SameRect">
          <a:avLst/>
        </a:prstGeom>
        <a:gradFill rotWithShape="1">
          <a:gsLst>
            <a:gs pos="28000">
              <a:schemeClr val="accent5">
                <a:tint val="18000"/>
                <a:satMod val="120000"/>
                <a:lumMod val="88000"/>
              </a:schemeClr>
            </a:gs>
            <a:gs pos="100000">
              <a:schemeClr val="accent5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5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18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72010" y="284726"/>
        <a:ext cx="8511677" cy="5263196"/>
      </dsp:txXfrm>
    </dsp:sp>
    <dsp:sp modelId="{02606228-3D16-42B5-A054-E967E13B36A6}">
      <dsp:nvSpPr>
        <dsp:cNvPr id="0" name=""/>
        <dsp:cNvSpPr/>
      </dsp:nvSpPr>
      <dsp:spPr>
        <a:xfrm>
          <a:off x="0" y="0"/>
          <a:ext cx="164933" cy="583264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b="1" kern="1200" dirty="0" smtClean="0"/>
        </a:p>
      </dsp:txBody>
      <dsp:txXfrm>
        <a:off x="8051" y="8051"/>
        <a:ext cx="148831" cy="581654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1553887" y="-1481877"/>
          <a:ext cx="5832648" cy="8796403"/>
        </a:xfrm>
        <a:prstGeom prst="round2SameRect">
          <a:avLst/>
        </a:prstGeom>
        <a:gradFill rotWithShape="1">
          <a:gsLst>
            <a:gs pos="28000">
              <a:schemeClr val="accent5">
                <a:tint val="18000"/>
                <a:satMod val="120000"/>
                <a:lumMod val="88000"/>
              </a:schemeClr>
            </a:gs>
            <a:gs pos="100000">
              <a:schemeClr val="accent5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5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18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72010" y="284726"/>
        <a:ext cx="8511677" cy="5263196"/>
      </dsp:txXfrm>
    </dsp:sp>
    <dsp:sp modelId="{02606228-3D16-42B5-A054-E967E13B36A6}">
      <dsp:nvSpPr>
        <dsp:cNvPr id="0" name=""/>
        <dsp:cNvSpPr/>
      </dsp:nvSpPr>
      <dsp:spPr>
        <a:xfrm>
          <a:off x="0" y="0"/>
          <a:ext cx="164933" cy="583264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b="1" kern="1200" dirty="0" smtClean="0"/>
        </a:p>
      </dsp:txBody>
      <dsp:txXfrm>
        <a:off x="8051" y="8051"/>
        <a:ext cx="148831" cy="581654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1697903" y="-1625893"/>
          <a:ext cx="5544616" cy="8796403"/>
        </a:xfrm>
        <a:prstGeom prst="round2SameRect">
          <a:avLst/>
        </a:prstGeom>
        <a:gradFill rotWithShape="1">
          <a:gsLst>
            <a:gs pos="28000">
              <a:schemeClr val="accent5">
                <a:tint val="18000"/>
                <a:satMod val="120000"/>
                <a:lumMod val="88000"/>
              </a:schemeClr>
            </a:gs>
            <a:gs pos="100000">
              <a:schemeClr val="accent5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5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18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72010" y="270666"/>
        <a:ext cx="8525737" cy="5003284"/>
      </dsp:txXfrm>
    </dsp:sp>
    <dsp:sp modelId="{02606228-3D16-42B5-A054-E967E13B36A6}">
      <dsp:nvSpPr>
        <dsp:cNvPr id="0" name=""/>
        <dsp:cNvSpPr/>
      </dsp:nvSpPr>
      <dsp:spPr>
        <a:xfrm>
          <a:off x="0" y="0"/>
          <a:ext cx="164933" cy="5544616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b="1" kern="1200" dirty="0" smtClean="0"/>
        </a:p>
      </dsp:txBody>
      <dsp:txXfrm>
        <a:off x="8051" y="8051"/>
        <a:ext cx="148831" cy="552851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1697903" y="-1625893"/>
          <a:ext cx="5544616" cy="8796403"/>
        </a:xfrm>
        <a:prstGeom prst="round2SameRect">
          <a:avLst/>
        </a:prstGeom>
        <a:gradFill rotWithShape="1">
          <a:gsLst>
            <a:gs pos="28000">
              <a:schemeClr val="dk1">
                <a:tint val="18000"/>
                <a:satMod val="120000"/>
                <a:lumMod val="88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dk1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18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72010" y="270666"/>
        <a:ext cx="8525737" cy="5003284"/>
      </dsp:txXfrm>
    </dsp:sp>
    <dsp:sp modelId="{02606228-3D16-42B5-A054-E967E13B36A6}">
      <dsp:nvSpPr>
        <dsp:cNvPr id="0" name=""/>
        <dsp:cNvSpPr/>
      </dsp:nvSpPr>
      <dsp:spPr>
        <a:xfrm>
          <a:off x="0" y="0"/>
          <a:ext cx="164933" cy="5544616"/>
        </a:xfrm>
        <a:prstGeom prst="roundRect">
          <a:avLst/>
        </a:prstGeom>
        <a:gradFill rotWithShape="1">
          <a:gsLst>
            <a:gs pos="0">
              <a:schemeClr val="accent4">
                <a:lumMod val="95000"/>
              </a:schemeClr>
            </a:gs>
            <a:gs pos="100000">
              <a:schemeClr val="accent4"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contourW="14605" prstMaterial="plastic">
          <a:bevelT w="50800"/>
          <a:contourClr>
            <a:schemeClr val="accent4">
              <a:shade val="30000"/>
              <a:satMod val="120000"/>
            </a:schemeClr>
          </a:contourClr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b="1" kern="1200" dirty="0" smtClean="0"/>
        </a:p>
      </dsp:txBody>
      <dsp:txXfrm>
        <a:off x="8051" y="8051"/>
        <a:ext cx="148831" cy="552851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1748878" y="-1635497"/>
          <a:ext cx="5400600" cy="8671595"/>
        </a:xfrm>
        <a:prstGeom prst="round2SameRect">
          <a:avLst/>
        </a:prstGeom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dk1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threePt" dir="t"/>
        </a:scene3d>
        <a:sp3d>
          <a:bevelT prst="angle"/>
        </a:sp3d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just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65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13381" y="263636"/>
        <a:ext cx="8407959" cy="4873328"/>
      </dsp:txXfrm>
    </dsp:sp>
    <dsp:sp modelId="{02606228-3D16-42B5-A054-E967E13B36A6}">
      <dsp:nvSpPr>
        <dsp:cNvPr id="0" name=""/>
        <dsp:cNvSpPr/>
      </dsp:nvSpPr>
      <dsp:spPr>
        <a:xfrm flipH="1">
          <a:off x="0" y="0"/>
          <a:ext cx="113265" cy="5400600"/>
        </a:xfrm>
        <a:prstGeom prst="roundRect">
          <a:avLst/>
        </a:prstGeom>
        <a:gradFill rotWithShape="1">
          <a:gsLst>
            <a:gs pos="0">
              <a:schemeClr val="accent1">
                <a:lumMod val="95000"/>
              </a:schemeClr>
            </a:gs>
            <a:gs pos="100000">
              <a:schemeClr val="accent1"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1">
              <a:shade val="30000"/>
              <a:satMod val="120000"/>
            </a:schemeClr>
          </a:contourClr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b="1" kern="1200" dirty="0" smtClean="0"/>
        </a:p>
      </dsp:txBody>
      <dsp:txXfrm>
        <a:off x="5529" y="5529"/>
        <a:ext cx="102207" cy="538954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1532854" y="-1419473"/>
          <a:ext cx="5832648" cy="8671595"/>
        </a:xfrm>
        <a:prstGeom prst="round2SameRect">
          <a:avLst/>
        </a:prstGeom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dk1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threePt" dir="t"/>
        </a:scene3d>
        <a:sp3d>
          <a:bevelT prst="angle"/>
        </a:sp3d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just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65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13381" y="284726"/>
        <a:ext cx="8386869" cy="5263196"/>
      </dsp:txXfrm>
    </dsp:sp>
    <dsp:sp modelId="{02606228-3D16-42B5-A054-E967E13B36A6}">
      <dsp:nvSpPr>
        <dsp:cNvPr id="0" name=""/>
        <dsp:cNvSpPr/>
      </dsp:nvSpPr>
      <dsp:spPr>
        <a:xfrm flipH="1">
          <a:off x="82587" y="0"/>
          <a:ext cx="113265" cy="5832648"/>
        </a:xfrm>
        <a:prstGeom prst="roundRect">
          <a:avLst/>
        </a:prstGeom>
        <a:gradFill rotWithShape="1">
          <a:gsLst>
            <a:gs pos="0">
              <a:schemeClr val="accent1">
                <a:lumMod val="95000"/>
              </a:schemeClr>
            </a:gs>
            <a:gs pos="100000">
              <a:schemeClr val="accent1"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1">
              <a:shade val="30000"/>
              <a:satMod val="120000"/>
            </a:schemeClr>
          </a:contourClr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b="1" kern="1200" dirty="0" smtClean="0"/>
        </a:p>
      </dsp:txBody>
      <dsp:txXfrm>
        <a:off x="88116" y="5529"/>
        <a:ext cx="102207" cy="582159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1532854" y="-1419473"/>
          <a:ext cx="5832648" cy="8671595"/>
        </a:xfrm>
        <a:prstGeom prst="round2SameRect">
          <a:avLst/>
        </a:prstGeom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dk1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threePt" dir="t"/>
        </a:scene3d>
        <a:sp3d>
          <a:bevelT prst="angle"/>
        </a:sp3d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just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65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13381" y="284726"/>
        <a:ext cx="8386869" cy="5263196"/>
      </dsp:txXfrm>
    </dsp:sp>
    <dsp:sp modelId="{02606228-3D16-42B5-A054-E967E13B36A6}">
      <dsp:nvSpPr>
        <dsp:cNvPr id="0" name=""/>
        <dsp:cNvSpPr/>
      </dsp:nvSpPr>
      <dsp:spPr>
        <a:xfrm flipH="1">
          <a:off x="82587" y="0"/>
          <a:ext cx="113265" cy="5832648"/>
        </a:xfrm>
        <a:prstGeom prst="roundRect">
          <a:avLst/>
        </a:prstGeom>
        <a:gradFill rotWithShape="1">
          <a:gsLst>
            <a:gs pos="0">
              <a:schemeClr val="accent1">
                <a:lumMod val="95000"/>
              </a:schemeClr>
            </a:gs>
            <a:gs pos="100000">
              <a:schemeClr val="accent1"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1">
              <a:shade val="30000"/>
              <a:satMod val="120000"/>
            </a:schemeClr>
          </a:contourClr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b="1" kern="1200" dirty="0" smtClean="0"/>
        </a:p>
      </dsp:txBody>
      <dsp:txXfrm>
        <a:off x="88116" y="5529"/>
        <a:ext cx="102207" cy="582159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1532854" y="-1419473"/>
          <a:ext cx="5832648" cy="8671595"/>
        </a:xfrm>
        <a:prstGeom prst="round2SameRect">
          <a:avLst/>
        </a:prstGeom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dk1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threePt" dir="t"/>
        </a:scene3d>
        <a:sp3d>
          <a:bevelT prst="angle"/>
        </a:sp3d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just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65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13381" y="284726"/>
        <a:ext cx="8386869" cy="5263196"/>
      </dsp:txXfrm>
    </dsp:sp>
    <dsp:sp modelId="{02606228-3D16-42B5-A054-E967E13B36A6}">
      <dsp:nvSpPr>
        <dsp:cNvPr id="0" name=""/>
        <dsp:cNvSpPr/>
      </dsp:nvSpPr>
      <dsp:spPr>
        <a:xfrm flipH="1">
          <a:off x="82587" y="0"/>
          <a:ext cx="113265" cy="5832648"/>
        </a:xfrm>
        <a:prstGeom prst="roundRect">
          <a:avLst/>
        </a:prstGeom>
        <a:gradFill rotWithShape="1">
          <a:gsLst>
            <a:gs pos="0">
              <a:schemeClr val="accent1">
                <a:lumMod val="95000"/>
              </a:schemeClr>
            </a:gs>
            <a:gs pos="100000">
              <a:schemeClr val="accent1"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1">
              <a:shade val="30000"/>
              <a:satMod val="120000"/>
            </a:schemeClr>
          </a:contourClr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b="1" kern="1200" dirty="0" smtClean="0"/>
        </a:p>
      </dsp:txBody>
      <dsp:txXfrm>
        <a:off x="88116" y="5529"/>
        <a:ext cx="102207" cy="582159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1532854" y="-1419473"/>
          <a:ext cx="5832648" cy="8671595"/>
        </a:xfrm>
        <a:prstGeom prst="round2SameRect">
          <a:avLst/>
        </a:prstGeom>
        <a:gradFill rotWithShape="0">
          <a:gsLst>
            <a:gs pos="28000">
              <a:schemeClr val="accent1">
                <a:lumMod val="20000"/>
                <a:lumOff val="80000"/>
              </a:schemeClr>
            </a:gs>
            <a:gs pos="100000">
              <a:schemeClr val="dk1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dk1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threePt" dir="t"/>
        </a:scene3d>
        <a:sp3d>
          <a:bevelT prst="angle"/>
        </a:sp3d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just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6500" kern="1200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113381" y="284726"/>
        <a:ext cx="8386869" cy="5263196"/>
      </dsp:txXfrm>
    </dsp:sp>
    <dsp:sp modelId="{02606228-3D16-42B5-A054-E967E13B36A6}">
      <dsp:nvSpPr>
        <dsp:cNvPr id="0" name=""/>
        <dsp:cNvSpPr/>
      </dsp:nvSpPr>
      <dsp:spPr>
        <a:xfrm flipH="1">
          <a:off x="82587" y="0"/>
          <a:ext cx="113265" cy="5832648"/>
        </a:xfrm>
        <a:prstGeom prst="roundRect">
          <a:avLst/>
        </a:prstGeom>
        <a:gradFill rotWithShape="1">
          <a:gsLst>
            <a:gs pos="0">
              <a:schemeClr val="accent1">
                <a:lumMod val="95000"/>
              </a:schemeClr>
            </a:gs>
            <a:gs pos="100000">
              <a:schemeClr val="accent1"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1">
              <a:shade val="30000"/>
              <a:satMod val="120000"/>
            </a:schemeClr>
          </a:contourClr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b="1" kern="1200" dirty="0" smtClean="0"/>
        </a:p>
      </dsp:txBody>
      <dsp:txXfrm>
        <a:off x="88116" y="5529"/>
        <a:ext cx="102207" cy="582159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B5712-69A1-4CEE-A0ED-660EF579F60E}">
      <dsp:nvSpPr>
        <dsp:cNvPr id="0" name=""/>
        <dsp:cNvSpPr/>
      </dsp:nvSpPr>
      <dsp:spPr>
        <a:xfrm rot="5400000">
          <a:off x="1625893" y="-1625893"/>
          <a:ext cx="5544616" cy="8796403"/>
        </a:xfrm>
        <a:prstGeom prst="round2SameRect">
          <a:avLst/>
        </a:prstGeom>
        <a:gradFill flip="none" rotWithShape="1">
          <a:gsLst>
            <a:gs pos="0">
              <a:schemeClr val="accent3">
                <a:tint val="4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3">
                <a:tint val="4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1800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 rot="-5400000">
        <a:off x="0" y="270666"/>
        <a:ext cx="8525737" cy="5003284"/>
      </dsp:txXfrm>
    </dsp:sp>
    <dsp:sp modelId="{02606228-3D16-42B5-A054-E967E13B36A6}">
      <dsp:nvSpPr>
        <dsp:cNvPr id="0" name=""/>
        <dsp:cNvSpPr/>
      </dsp:nvSpPr>
      <dsp:spPr>
        <a:xfrm>
          <a:off x="0" y="0"/>
          <a:ext cx="164933" cy="5544616"/>
        </a:xfrm>
        <a:prstGeom prst="round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b="1" kern="1200" dirty="0" smtClean="0"/>
        </a:p>
      </dsp:txBody>
      <dsp:txXfrm>
        <a:off x="8051" y="8051"/>
        <a:ext cx="148831" cy="552851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864AC-0B65-4F85-886A-2613A3C7D580}" type="datetimeFigureOut">
              <a:rPr lang="bg-BG" smtClean="0"/>
              <a:pPr/>
              <a:t>11.7.2017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C2D56-3F28-4AAD-A370-A984685151D7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69203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3527-8418-4418-887A-53D68217BD7E}" type="slidenum">
              <a:rPr lang="bg-BG" smtClean="0">
                <a:solidFill>
                  <a:prstClr val="black"/>
                </a:solidFill>
              </a:rPr>
              <a:pPr/>
              <a:t>1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655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3527-8418-4418-887A-53D68217BD7E}" type="slidenum">
              <a:rPr lang="bg-BG" smtClean="0">
                <a:solidFill>
                  <a:prstClr val="black"/>
                </a:solidFill>
              </a:rPr>
              <a:pPr/>
              <a:t>24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6556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endParaRPr lang="ru-RU" sz="1200" dirty="0">
              <a:solidFill>
                <a:srgbClr val="04047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endParaRPr lang="ru-RU" sz="1200" dirty="0">
              <a:solidFill>
                <a:srgbClr val="04047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endParaRPr lang="ru-RU" sz="1200" dirty="0">
              <a:solidFill>
                <a:srgbClr val="04047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endParaRPr lang="ru-RU" sz="1200" dirty="0">
              <a:solidFill>
                <a:srgbClr val="04047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endParaRPr lang="ru-RU" sz="1200" dirty="0">
              <a:solidFill>
                <a:srgbClr val="04047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endParaRPr lang="ru-RU" sz="1200" dirty="0">
              <a:solidFill>
                <a:srgbClr val="04047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Font typeface="Wingdings" pitchFamily="2" charset="2"/>
              <a:buNone/>
              <a:defRPr/>
            </a:pPr>
            <a:endParaRPr lang="ru-RU" sz="1200" dirty="0">
              <a:solidFill>
                <a:srgbClr val="04047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93527-8418-4418-887A-53D68217BD7E}" type="slidenum">
              <a:rPr lang="bg-BG" smtClean="0">
                <a:solidFill>
                  <a:prstClr val="black"/>
                </a:solidFill>
              </a:rPr>
              <a:pPr/>
              <a:t>32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6556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ru-RU" dirty="0">
              <a:solidFill>
                <a:srgbClr val="04047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endParaRPr lang="ru-RU" dirty="0">
              <a:solidFill>
                <a:srgbClr val="04047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C512CBB-8246-42B3-BA18-F6EB28FE5AB4}" type="slidenum">
              <a:rPr lang="bg-BG" smtClean="0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bg-B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7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87103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4917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7888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8291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707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5090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7716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71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4367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7275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2467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Picture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95"/>
          <a:stretch>
            <a:fillRect/>
          </a:stretch>
        </p:blipFill>
        <p:spPr bwMode="auto">
          <a:xfrm>
            <a:off x="0" y="1268413"/>
            <a:ext cx="9144000" cy="558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2165782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050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575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609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875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596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784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891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454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783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07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364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>
              <a:solidFill>
                <a:prstClr val="black">
                  <a:lumMod val="50000"/>
                  <a:lumOff val="5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116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096EB72-C7D9-45C1-BD57-8EDB6AD8A858}" type="datetimeFigureOut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11.7.2017 г.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96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8424936" cy="2232249"/>
          </a:xfr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pPr marL="182880" indent="0" algn="ctr">
              <a:buNone/>
            </a:pPr>
            <a:r>
              <a:rPr lang="bg-BG" sz="2600" dirty="0">
                <a:solidFill>
                  <a:srgbClr val="002060"/>
                </a:solidFill>
              </a:rPr>
              <a:t>ОПЕРАТИВНА ПРОГРАМА</a:t>
            </a:r>
            <a:r>
              <a:rPr lang="bg-BG" sz="2600" dirty="0"/>
              <a:t/>
            </a:r>
            <a:br>
              <a:rPr lang="bg-BG" sz="2600" dirty="0"/>
            </a:br>
            <a:r>
              <a:rPr lang="bg-BG" sz="2600" dirty="0">
                <a:solidFill>
                  <a:srgbClr val="002060"/>
                </a:solidFill>
              </a:rPr>
              <a:t>“ИНОВАЦИИ И КОНКУРЕНТОСПОСОБНОСТ“</a:t>
            </a:r>
            <a:br>
              <a:rPr lang="bg-BG" sz="2600" dirty="0">
                <a:solidFill>
                  <a:srgbClr val="002060"/>
                </a:solidFill>
              </a:rPr>
            </a:br>
            <a:r>
              <a:rPr lang="bg-BG" sz="2600" dirty="0" smtClean="0">
                <a:solidFill>
                  <a:srgbClr val="002060"/>
                </a:solidFill>
              </a:rPr>
              <a:t>2014-2020</a:t>
            </a:r>
            <a:r>
              <a:rPr lang="en-US" sz="3600" dirty="0" smtClean="0">
                <a:solidFill>
                  <a:srgbClr val="002060"/>
                </a:solidFill>
              </a:rPr>
              <a:t/>
            </a:r>
            <a:br>
              <a:rPr lang="en-US" sz="3600" dirty="0" smtClean="0">
                <a:solidFill>
                  <a:srgbClr val="002060"/>
                </a:solidFill>
              </a:rPr>
            </a:br>
            <a:r>
              <a:rPr lang="en-US" sz="3600" dirty="0" smtClean="0">
                <a:solidFill>
                  <a:srgbClr val="002060"/>
                </a:solidFill>
              </a:rPr>
              <a:t/>
            </a:r>
            <a:br>
              <a:rPr lang="en-US" sz="3600" dirty="0" smtClean="0">
                <a:solidFill>
                  <a:srgbClr val="002060"/>
                </a:solidFill>
              </a:rPr>
            </a:br>
            <a:r>
              <a:rPr lang="bg-BG" sz="3600" dirty="0" smtClean="0"/>
              <a:t>„</a:t>
            </a:r>
            <a:r>
              <a:rPr lang="ru-RU" sz="3600" dirty="0" err="1"/>
              <a:t>Разработване</a:t>
            </a:r>
            <a:r>
              <a:rPr lang="ru-RU" sz="3600" dirty="0"/>
              <a:t> на </a:t>
            </a:r>
            <a:r>
              <a:rPr lang="ru-RU" sz="3600" dirty="0" err="1"/>
              <a:t>продуктови</a:t>
            </a:r>
            <a:r>
              <a:rPr lang="ru-RU" sz="3600" dirty="0"/>
              <a:t> и </a:t>
            </a:r>
            <a:r>
              <a:rPr lang="ru-RU" sz="3600" dirty="0" err="1"/>
              <a:t>производствени</a:t>
            </a:r>
            <a:r>
              <a:rPr lang="ru-RU" sz="3600" dirty="0"/>
              <a:t> </a:t>
            </a:r>
            <a:r>
              <a:rPr lang="ru-RU" sz="3600" dirty="0" err="1" smtClean="0"/>
              <a:t>иновации</a:t>
            </a:r>
            <a:r>
              <a:rPr lang="bg-BG" sz="3600" dirty="0" smtClean="0"/>
              <a:t>“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bg-BG" sz="3200" dirty="0" smtClean="0"/>
              <a:t/>
            </a:r>
            <a:br>
              <a:rPr lang="bg-BG" sz="3200" dirty="0" smtClean="0"/>
            </a:br>
            <a:r>
              <a:rPr lang="bg-BG" sz="2800" dirty="0" smtClean="0">
                <a:solidFill>
                  <a:srgbClr val="002060"/>
                </a:solidFill>
              </a:rPr>
              <a:t/>
            </a:r>
            <a:br>
              <a:rPr lang="bg-BG" sz="2800" dirty="0" smtClean="0">
                <a:solidFill>
                  <a:srgbClr val="002060"/>
                </a:solidFill>
              </a:rPr>
            </a:br>
            <a:endParaRPr lang="bg-BG" sz="2800" dirty="0">
              <a:solidFill>
                <a:srgbClr val="00206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428728" y="5143512"/>
            <a:ext cx="6798281" cy="1512000"/>
            <a:chOff x="1428728" y="5143512"/>
            <a:chExt cx="6798281" cy="1512000"/>
          </a:xfrm>
        </p:grpSpPr>
        <p:pic>
          <p:nvPicPr>
            <p:cNvPr id="7" name="Picture 6" descr="OPIC1BG_COLOR_DOWN.f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5074" y="5143512"/>
              <a:ext cx="2011935" cy="1512000"/>
            </a:xfrm>
            <a:prstGeom prst="rect">
              <a:avLst/>
            </a:prstGeom>
          </p:spPr>
        </p:pic>
        <p:pic>
          <p:nvPicPr>
            <p:cNvPr id="8" name="Picture 7" descr="textEU+LOGO.fw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8728" y="5143512"/>
              <a:ext cx="1426950" cy="15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721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08912" cy="864096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0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Основни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параметри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процедурата</a:t>
            </a:r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(1/4)</a:t>
            </a:r>
            <a:r>
              <a:rPr lang="ru-RU" sz="1800" b="0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1800" b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827584" y="1268760"/>
            <a:ext cx="7560840" cy="4968552"/>
          </a:xfrm>
        </p:spPr>
        <p:txBody>
          <a:bodyPr>
            <a:normAutofit/>
          </a:bodyPr>
          <a:lstStyle/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800" b="1" dirty="0">
              <a:solidFill>
                <a:srgbClr val="040470"/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514949099"/>
              </p:ext>
            </p:extLst>
          </p:nvPr>
        </p:nvGraphicFramePr>
        <p:xfrm>
          <a:off x="467544" y="1052736"/>
          <a:ext cx="8208912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268345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0"/>
            <a:ext cx="8208912" cy="864096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Основни</a:t>
            </a:r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параметри</a:t>
            </a:r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процедурата</a:t>
            </a:r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(2/4)</a:t>
            </a:r>
            <a:endParaRPr lang="ru-RU" sz="18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395536" y="515216"/>
            <a:ext cx="8568952" cy="5400600"/>
          </a:xfrm>
        </p:spPr>
        <p:txBody>
          <a:bodyPr>
            <a:normAutofit/>
          </a:bodyPr>
          <a:lstStyle/>
          <a:p>
            <a:pPr marL="285750" lvl="0" indent="-28575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Общ 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бюджет на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процедурата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: </a:t>
            </a:r>
            <a:r>
              <a:rPr lang="en-US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35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000 000 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евро</a:t>
            </a:r>
            <a:r>
              <a:rPr lang="en-US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(68 454 050 </a:t>
            </a:r>
            <a:r>
              <a:rPr lang="bg-BG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лв.)</a:t>
            </a:r>
            <a:endParaRPr lang="ru-RU" sz="18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8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Разпределение</a:t>
            </a:r>
            <a:r>
              <a:rPr lang="ru-RU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бюджета 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зависимост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от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категорията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 на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предприятието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-кандидат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:</a:t>
            </a:r>
            <a:endParaRPr lang="ru-RU" sz="18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4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4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800" b="1" dirty="0" smtClean="0">
              <a:solidFill>
                <a:srgbClr val="040470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Минимален и максимален размер 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заявената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БФП 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зависимост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от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категорията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предприятието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-кандидат:</a:t>
            </a:r>
            <a:endParaRPr lang="ru-RU" sz="20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defRPr/>
            </a:pPr>
            <a:endParaRPr lang="bg-BG" sz="1800" b="1" dirty="0">
              <a:solidFill>
                <a:srgbClr val="04047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73225" y="5508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bg-BG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23773"/>
              </p:ext>
            </p:extLst>
          </p:nvPr>
        </p:nvGraphicFramePr>
        <p:xfrm>
          <a:off x="611560" y="1556792"/>
          <a:ext cx="7560841" cy="1656184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2680662"/>
                <a:gridCol w="2431906"/>
                <a:gridCol w="2448273"/>
              </a:tblGrid>
              <a:tr h="628127"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600" b="1" kern="1200" dirty="0" smtClean="0">
                          <a:solidFill>
                            <a:schemeClr val="lt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Микро</a:t>
                      </a:r>
                      <a:r>
                        <a:rPr lang="bg-BG" sz="1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и малки предприятия</a:t>
                      </a:r>
                      <a:endParaRPr lang="bg-BG" sz="1600" b="1" kern="1200" dirty="0" smtClean="0">
                        <a:solidFill>
                          <a:schemeClr val="lt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600" b="1" kern="1200" dirty="0" smtClean="0">
                          <a:solidFill>
                            <a:schemeClr val="lt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Средни</a:t>
                      </a:r>
                      <a:r>
                        <a:rPr lang="bg-BG" sz="1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предприятия</a:t>
                      </a:r>
                      <a:endParaRPr lang="bg-BG" sz="1600" b="1" kern="1200" dirty="0" smtClean="0">
                        <a:solidFill>
                          <a:schemeClr val="lt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600" b="1" kern="1200" dirty="0" smtClean="0">
                          <a:solidFill>
                            <a:schemeClr val="lt1"/>
                          </a:solidFill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Големи предприятия</a:t>
                      </a:r>
                      <a:endParaRPr lang="bg-BG" sz="1600" b="1" kern="1200" dirty="0">
                        <a:solidFill>
                          <a:schemeClr val="lt1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10280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39 116 600 лева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20 000 </a:t>
                      </a:r>
                      <a:r>
                        <a:rPr lang="bg-BG" sz="16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000</a:t>
                      </a:r>
                      <a:r>
                        <a:rPr lang="bg-BG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евро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13 690 810 лева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7 000 </a:t>
                      </a:r>
                      <a:r>
                        <a:rPr lang="bg-BG" sz="16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000</a:t>
                      </a:r>
                      <a:r>
                        <a:rPr lang="bg-BG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евро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15 646 640 лева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8 000 </a:t>
                      </a:r>
                      <a:r>
                        <a:rPr lang="bg-BG" sz="160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000</a:t>
                      </a:r>
                      <a:r>
                        <a:rPr lang="bg-BG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евро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bg-BG" sz="16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750896"/>
              </p:ext>
            </p:extLst>
          </p:nvPr>
        </p:nvGraphicFramePr>
        <p:xfrm>
          <a:off x="395536" y="4149080"/>
          <a:ext cx="8208913" cy="1951871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2240249"/>
                <a:gridCol w="2051164"/>
                <a:gridCol w="1923737"/>
                <a:gridCol w="1993763"/>
              </a:tblGrid>
              <a:tr h="792088">
                <a:tc>
                  <a:txBody>
                    <a:bodyPr/>
                    <a:lstStyle/>
                    <a:p>
                      <a:endParaRPr lang="bg-BG" sz="1400" dirty="0"/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7188" indent="100013" algn="ctr">
                        <a:lnSpc>
                          <a:spcPct val="107000"/>
                        </a:lnSpc>
                        <a:spcAft>
                          <a:spcPts val="1800"/>
                        </a:spcAft>
                      </a:pPr>
                      <a:r>
                        <a:rPr lang="bg-BG" sz="1400" b="1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Микро </a:t>
                      </a:r>
                      <a:r>
                        <a:rPr lang="bg-BG" sz="1400" b="1" baseline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 м</a:t>
                      </a:r>
                      <a:r>
                        <a:rPr lang="bg-BG" sz="1400" b="1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алки  </a:t>
                      </a:r>
                      <a:r>
                        <a:rPr lang="bg-BG" sz="14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предприятия </a:t>
                      </a:r>
                      <a:endParaRPr lang="bg-BG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7188" indent="100013" algn="ctr">
                        <a:lnSpc>
                          <a:spcPct val="107000"/>
                        </a:lnSpc>
                        <a:spcAft>
                          <a:spcPts val="1800"/>
                        </a:spcAft>
                      </a:pPr>
                      <a:r>
                        <a:rPr lang="bg-BG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Средни предприятия </a:t>
                      </a:r>
                      <a:endParaRPr lang="bg-BG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1800"/>
                        </a:spcAft>
                      </a:pPr>
                      <a:r>
                        <a:rPr lang="bg-BG" sz="14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  <a:r>
                        <a:rPr lang="bg-BG" sz="1400" b="1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Големи </a:t>
                      </a:r>
                      <a:r>
                        <a:rPr lang="bg-BG" sz="1400" b="1" dirty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предприятия </a:t>
                      </a:r>
                      <a:endParaRPr lang="bg-BG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l"/>
                      <a:endParaRPr lang="bg-BG" sz="1400" b="1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l"/>
                      <a:r>
                        <a:rPr lang="bg-BG" sz="1400" b="1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Минимален</a:t>
                      </a:r>
                      <a:r>
                        <a:rPr lang="bg-BG" sz="1400" b="1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размер </a:t>
                      </a:r>
                      <a:endParaRPr lang="bg-BG" sz="1400" b="1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1800"/>
                        </a:spcAft>
                      </a:pPr>
                      <a:r>
                        <a:rPr lang="bg-BG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</a:t>
                      </a:r>
                      <a:r>
                        <a:rPr lang="bg-BG" sz="1400" baseline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000 лева</a:t>
                      </a:r>
                      <a:endParaRPr lang="bg-BG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1800"/>
                        </a:spcAft>
                      </a:pPr>
                      <a:r>
                        <a:rPr lang="bg-BG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100 000 лева</a:t>
                      </a:r>
                      <a:endParaRPr lang="bg-BG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100 000 лева</a:t>
                      </a:r>
                      <a:endParaRPr lang="bg-BG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83719">
                <a:tc>
                  <a:txBody>
                    <a:bodyPr/>
                    <a:lstStyle/>
                    <a:p>
                      <a:pPr algn="l"/>
                      <a:endParaRPr lang="bg-BG" sz="1400" b="1" kern="1200" dirty="0" smtClean="0">
                        <a:solidFill>
                          <a:schemeClr val="dk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l"/>
                      <a:r>
                        <a:rPr lang="bg-BG" sz="1400" b="1" kern="1200" dirty="0" smtClean="0">
                          <a:solidFill>
                            <a:schemeClr val="dk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Максимален размер</a:t>
                      </a:r>
                      <a:endParaRPr lang="bg-BG" sz="1400" b="1" kern="1200" dirty="0">
                        <a:solidFill>
                          <a:schemeClr val="dk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bg-BG" sz="1400" baseline="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500</a:t>
                      </a:r>
                      <a:r>
                        <a:rPr lang="bg-BG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000 лева</a:t>
                      </a:r>
                      <a:endParaRPr lang="bg-BG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bg-BG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750 000 лева</a:t>
                      </a:r>
                      <a:endParaRPr lang="bg-BG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bg-BG" sz="1400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1 000 000 лева</a:t>
                      </a:r>
                      <a:endParaRPr lang="bg-BG" sz="1400" dirty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23335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0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Основни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параметри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20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процедурата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(3/4)</a:t>
            </a:r>
            <a:r>
              <a:rPr lang="ru-RU" sz="2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83568" y="980728"/>
            <a:ext cx="7920880" cy="5400600"/>
          </a:xfrm>
        </p:spPr>
        <p:txBody>
          <a:bodyPr>
            <a:normAutofit/>
          </a:bodyPr>
          <a:lstStyle/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Режим на </a:t>
            </a:r>
            <a:r>
              <a:rPr lang="ru-RU" sz="20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държавна</a:t>
            </a:r>
            <a:r>
              <a:rPr lang="ru-RU" sz="20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/</a:t>
            </a:r>
            <a:r>
              <a:rPr lang="ru-RU" sz="20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минимална</a:t>
            </a:r>
            <a:r>
              <a:rPr lang="ru-RU" sz="20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помощ</a:t>
            </a:r>
            <a:r>
              <a:rPr lang="ru-RU" sz="20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:</a:t>
            </a: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    		</a:t>
            </a:r>
            <a:r>
              <a:rPr lang="ru-RU" sz="2000" dirty="0" smtClean="0">
                <a:solidFill>
                  <a:srgbClr val="002060"/>
                </a:solidFill>
                <a:latin typeface="Tahoma" pitchFamily="34" charset="0"/>
                <a:cs typeface="Tahoma" pitchFamily="34" charset="0"/>
              </a:rPr>
              <a:t> </a:t>
            </a:r>
            <a:endParaRPr lang="ru-RU" sz="2000" dirty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defRPr/>
            </a:pPr>
            <a:endParaRPr lang="ru-RU" sz="20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defRPr/>
            </a:pPr>
            <a:endParaRPr lang="ru-RU" sz="20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defRPr/>
            </a:pPr>
            <a:endParaRPr lang="ru-RU" sz="20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342900" lvl="0" indent="-34290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defRPr/>
            </a:pPr>
            <a:endParaRPr lang="ru-RU" sz="20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684815724"/>
              </p:ext>
            </p:extLst>
          </p:nvPr>
        </p:nvGraphicFramePr>
        <p:xfrm>
          <a:off x="971600" y="1556792"/>
          <a:ext cx="7272808" cy="4568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81904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5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79512" y="980728"/>
            <a:ext cx="8496944" cy="5472608"/>
          </a:xfrm>
        </p:spPr>
        <p:txBody>
          <a:bodyPr>
            <a:normAutofit/>
          </a:bodyPr>
          <a:lstStyle/>
          <a:p>
            <a:pPr marL="342900" indent="-34290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20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Интензитет</a:t>
            </a:r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 </a:t>
            </a:r>
            <a:r>
              <a:rPr lang="ru-RU" sz="20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помощта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по </a:t>
            </a:r>
            <a:r>
              <a:rPr lang="ru-RU" sz="20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Елемент</a:t>
            </a:r>
            <a:r>
              <a:rPr lang="ru-RU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А - приложим </a:t>
            </a:r>
            <a:r>
              <a:rPr lang="ru-RU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режим „Помощи за </a:t>
            </a:r>
            <a:r>
              <a:rPr lang="ru-RU" sz="20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проекти</a:t>
            </a:r>
            <a:r>
              <a:rPr lang="ru-RU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20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научноизследователска</a:t>
            </a:r>
            <a:r>
              <a:rPr lang="ru-RU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</a:t>
            </a:r>
            <a:r>
              <a:rPr lang="ru-RU" sz="20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развойна</a:t>
            </a:r>
            <a:r>
              <a:rPr lang="ru-RU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дейност</a:t>
            </a:r>
            <a:r>
              <a:rPr lang="ru-RU" sz="20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“:</a:t>
            </a: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20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ru-RU" sz="20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ru-RU" sz="20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ru-RU" sz="20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20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20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20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20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20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20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Интензитет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20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помощта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по </a:t>
            </a:r>
            <a:r>
              <a:rPr lang="ru-RU" sz="20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Е</a:t>
            </a:r>
            <a:r>
              <a:rPr lang="ru-RU" sz="20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лемент</a:t>
            </a:r>
            <a:r>
              <a:rPr lang="ru-RU" sz="20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Б (режим </a:t>
            </a:r>
            <a:r>
              <a:rPr lang="ru-RU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„</a:t>
            </a:r>
            <a:r>
              <a:rPr lang="ru-RU" sz="20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de</a:t>
            </a:r>
            <a:r>
              <a:rPr lang="ru-RU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minimis</a:t>
            </a:r>
            <a:r>
              <a:rPr lang="ru-RU" sz="20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”) – </a:t>
            </a:r>
            <a:r>
              <a:rPr lang="ru-RU" sz="2000" b="1" u="sng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70% </a:t>
            </a:r>
            <a:r>
              <a:rPr lang="ru-RU" sz="20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ru-RU" sz="20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всички</a:t>
            </a:r>
            <a:r>
              <a:rPr lang="ru-RU" sz="20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категории предприятия.</a:t>
            </a:r>
            <a:endParaRPr lang="ru-RU" sz="20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20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r>
              <a:rPr lang="ru-RU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Основни</a:t>
            </a:r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параметри</a:t>
            </a:r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20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процедурата</a:t>
            </a:r>
            <a:r>
              <a:rPr lang="ru-RU" sz="20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(4/4)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747342"/>
              </p:ext>
            </p:extLst>
          </p:nvPr>
        </p:nvGraphicFramePr>
        <p:xfrm>
          <a:off x="395536" y="2132856"/>
          <a:ext cx="8064894" cy="2875280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{37CE84F3-28C3-443E-9E96-99CF82512B78}</a:tableStyleId>
              </a:tblPr>
              <a:tblGrid>
                <a:gridCol w="3563559"/>
                <a:gridCol w="1500445"/>
                <a:gridCol w="1500445"/>
                <a:gridCol w="150044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/>
                        <a:t>Вид</a:t>
                      </a:r>
                      <a:r>
                        <a:rPr lang="bg-BG" baseline="0" dirty="0" smtClean="0"/>
                        <a:t> изследвания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/>
                        <a:t>Микро/</a:t>
                      </a:r>
                    </a:p>
                    <a:p>
                      <a:pPr algn="ctr"/>
                      <a:r>
                        <a:rPr lang="bg-BG" dirty="0" smtClean="0"/>
                        <a:t>Малки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/>
                        <a:t>Средни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/>
                        <a:t>Големи</a:t>
                      </a:r>
                      <a:endParaRPr lang="bg-B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bg-BG" sz="20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Индустриални научни </a:t>
                      </a:r>
                      <a:r>
                        <a:rPr lang="bg-BG" sz="20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изследвания (без ефективно сътрудничество)</a:t>
                      </a:r>
                      <a:endParaRPr lang="bg-BG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dirty="0" smtClean="0"/>
                        <a:t>70%</a:t>
                      </a:r>
                      <a:endParaRPr lang="bg-B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dirty="0" smtClean="0"/>
                        <a:t>60%</a:t>
                      </a:r>
                      <a:endParaRPr lang="bg-B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dirty="0" smtClean="0"/>
                        <a:t>50%</a:t>
                      </a:r>
                      <a:endParaRPr lang="bg-BG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bg-BG" sz="20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Експериментално </a:t>
                      </a:r>
                      <a:r>
                        <a:rPr lang="bg-BG" sz="20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развитие (без</a:t>
                      </a:r>
                      <a:r>
                        <a:rPr lang="bg-BG" sz="2000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ефективно сътрудничество)</a:t>
                      </a:r>
                      <a:endParaRPr lang="bg-BG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dirty="0" smtClean="0"/>
                        <a:t>45%</a:t>
                      </a:r>
                      <a:endParaRPr lang="bg-B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dirty="0" smtClean="0"/>
                        <a:t>35%</a:t>
                      </a:r>
                      <a:endParaRPr lang="bg-B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dirty="0" smtClean="0"/>
                        <a:t>25%</a:t>
                      </a:r>
                      <a:endParaRPr lang="bg-BG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bg-BG" sz="20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Индустриални научни </a:t>
                      </a:r>
                      <a:r>
                        <a:rPr lang="bg-BG" sz="20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изследвания (с ефективно сътрудничество)</a:t>
                      </a:r>
                      <a:endParaRPr lang="bg-BG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dirty="0" smtClean="0"/>
                        <a:t>80%</a:t>
                      </a:r>
                      <a:endParaRPr lang="bg-B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dirty="0" smtClean="0"/>
                        <a:t>75%</a:t>
                      </a:r>
                      <a:endParaRPr lang="bg-B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dirty="0" smtClean="0"/>
                        <a:t>65%</a:t>
                      </a:r>
                      <a:endParaRPr lang="bg-BG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bg-BG" sz="20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Експериментално </a:t>
                      </a:r>
                      <a:r>
                        <a:rPr lang="bg-BG" sz="20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развитие (с</a:t>
                      </a:r>
                      <a:r>
                        <a:rPr lang="bg-BG" sz="2000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ефективно сътрудничество)</a:t>
                      </a:r>
                      <a:endParaRPr lang="bg-BG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dirty="0" smtClean="0"/>
                        <a:t>60%</a:t>
                      </a:r>
                      <a:endParaRPr lang="bg-B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dirty="0" smtClean="0"/>
                        <a:t>50%</a:t>
                      </a:r>
                      <a:endParaRPr lang="bg-B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dirty="0" smtClean="0"/>
                        <a:t>40%</a:t>
                      </a:r>
                      <a:endParaRPr lang="bg-BG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56746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6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кандидати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5984281"/>
              </p:ext>
            </p:extLst>
          </p:nvPr>
        </p:nvGraphicFramePr>
        <p:xfrm>
          <a:off x="179512" y="836712"/>
          <a:ext cx="878497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446363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7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патньори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72085838"/>
              </p:ext>
            </p:extLst>
          </p:nvPr>
        </p:nvGraphicFramePr>
        <p:xfrm>
          <a:off x="179512" y="692696"/>
          <a:ext cx="8964488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582385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851920" y="6479220"/>
            <a:ext cx="1828800" cy="365125"/>
          </a:xfrm>
        </p:spPr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4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Недопустими</a:t>
            </a:r>
            <a:r>
              <a:rPr lang="ru-RU" sz="24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кандидати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партньори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1/4)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078597896"/>
              </p:ext>
            </p:extLst>
          </p:nvPr>
        </p:nvGraphicFramePr>
        <p:xfrm>
          <a:off x="179512" y="692696"/>
          <a:ext cx="896448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908720"/>
            <a:ext cx="8712968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Съгласно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чл. 25, ал. 2 от 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ЗУСЕСИФ </a:t>
            </a:r>
            <a:r>
              <a:rPr lang="ru-RU" sz="1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</a:t>
            </a:r>
            <a:r>
              <a:rPr lang="ru-RU" sz="17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могат</a:t>
            </a:r>
            <a:r>
              <a:rPr lang="ru-RU" sz="1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да </a:t>
            </a:r>
            <a:r>
              <a:rPr lang="ru-RU" sz="17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участват</a:t>
            </a:r>
            <a:r>
              <a:rPr lang="ru-RU" sz="1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7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безвъзмездна</a:t>
            </a:r>
            <a:r>
              <a:rPr lang="ru-RU" sz="1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финансова</a:t>
            </a:r>
            <a:r>
              <a:rPr lang="ru-RU" sz="1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помощ</a:t>
            </a:r>
            <a:r>
              <a:rPr lang="ru-RU" sz="1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не се </a:t>
            </a:r>
            <a:r>
              <a:rPr lang="ru-RU" sz="17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предоставя</a:t>
            </a:r>
            <a:r>
              <a:rPr lang="ru-RU" sz="1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лица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за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които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налице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обстоятелства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отстраняване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от участие в процедура за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възлагане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обществена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поръчка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съгласно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чл. 54 от 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ЗОП;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17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оглед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избягване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припокриването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интервенциите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между 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ОПИК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2014-2020 и 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ПРСР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2014-2020,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подкрепа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настоящата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процедура за подбор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</a:t>
            </a:r>
            <a:r>
              <a:rPr lang="ru-RU" sz="17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могат</a:t>
            </a:r>
            <a:r>
              <a:rPr lang="ru-RU" sz="1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да </a:t>
            </a:r>
            <a:r>
              <a:rPr lang="ru-RU" sz="17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получават</a:t>
            </a:r>
            <a:r>
              <a:rPr lang="ru-RU" sz="1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кандидати</a:t>
            </a:r>
            <a:r>
              <a:rPr lang="ru-RU" sz="1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ru-RU" sz="17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партньори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които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sz="15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микропредприятия 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</a:t>
            </a:r>
            <a:r>
              <a:rPr lang="ru-RU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смисъла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чл. 3-4 от ЗМСП, </a:t>
            </a:r>
            <a:r>
              <a:rPr lang="ru-RU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които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имат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седалище или клон </a:t>
            </a:r>
            <a:r>
              <a:rPr lang="ru-RU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със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седалище на </a:t>
            </a:r>
            <a:r>
              <a:rPr lang="ru-RU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територията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селски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район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съгласно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определението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ПРСР 2014 – 2020 </a:t>
            </a:r>
            <a:r>
              <a:rPr lang="ru-RU" sz="1600" b="1" u="sn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заявили за </a:t>
            </a:r>
            <a:r>
              <a:rPr lang="ru-RU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подпомагане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дейности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 проекта, </a:t>
            </a:r>
            <a:r>
              <a:rPr lang="ru-RU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които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ще</a:t>
            </a: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се </a:t>
            </a:r>
            <a:r>
              <a:rPr lang="ru-RU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осъществяват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община на </a:t>
            </a:r>
            <a:r>
              <a:rPr lang="ru-RU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територията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селските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райони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</a:t>
            </a:r>
            <a:r>
              <a:rPr lang="ru-RU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Република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България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предприятия,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кандидатстващи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финансиране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дейности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преработка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и/или маркетинг на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горски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микропредприятия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по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смисъла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чл. 3-4 от 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ЗМСП,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осъществяващи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инвестиции,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свързани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преработка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и/или маркетинг на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селскостопански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неселскостопански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извън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Приложение № I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Договора за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създаване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европейската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общност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или с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производството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памук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случай че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тези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инвестиции се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осъществяват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територията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селските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райони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bg-BG" sz="1600" dirty="0" smtClean="0"/>
          </a:p>
        </p:txBody>
      </p:sp>
    </p:spTree>
    <p:extLst>
      <p:ext uri="{BB962C8B-B14F-4D97-AF65-F5344CB8AC3E}">
        <p14:creationId xmlns:p14="http://schemas.microsoft.com/office/powerpoint/2010/main" val="36039779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851920" y="6479220"/>
            <a:ext cx="1828800" cy="365125"/>
          </a:xfrm>
        </p:spPr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9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4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Недопустими</a:t>
            </a:r>
            <a:r>
              <a:rPr lang="ru-RU" sz="24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кандидати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партньори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(2/4)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05953205"/>
              </p:ext>
            </p:extLst>
          </p:nvPr>
        </p:nvGraphicFramePr>
        <p:xfrm>
          <a:off x="179512" y="692696"/>
          <a:ext cx="896448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908720"/>
            <a:ext cx="889248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малки и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средни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предприятия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по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смисъла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чл. 3-4 от ЗМСП</a:t>
            </a:r>
            <a:r>
              <a:rPr lang="ru-RU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5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осъществяващи</a:t>
            </a:r>
            <a:r>
              <a:rPr lang="ru-RU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инвестиции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свързани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преработка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и/или маркетинг на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селскостопански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неселскостопански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извън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Приложение № I 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Договора за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създаване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европейската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общност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или 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производството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памук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с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изключение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хляб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тестени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сладкарски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изделия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в случай че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тези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инвестиции се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осъществяват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територията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селските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райони</a:t>
            </a:r>
            <a:r>
              <a:rPr lang="ru-RU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Предприятия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извършващи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основната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си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икономическа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или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кандидатстващи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финансиране</a:t>
            </a:r>
            <a:r>
              <a:rPr lang="ru-RU" sz="1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5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които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съгласно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КИД 2008 (Приложение У)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попадат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Сектор С - код на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икономическа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10 „Производство на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хранителни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и код 11 „Производство на напитки”,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както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следва</a:t>
            </a:r>
            <a:r>
              <a:rPr lang="ru-RU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- 10.1 „Производство и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преработка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месо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производство на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месни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без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готови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ястия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”;</a:t>
            </a:r>
          </a:p>
          <a:p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- 10.2. „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Преработка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консервиране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риба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други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водни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животни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без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готови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ястия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”;</a:t>
            </a:r>
          </a:p>
          <a:p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- 10.3 „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Преработка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консервиране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плодове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зеленчуци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без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готови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ястия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”;</a:t>
            </a:r>
          </a:p>
          <a:p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- 10.4. „Производство на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растителни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животински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масла и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мазнини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”;</a:t>
            </a:r>
          </a:p>
          <a:p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- 10.5. „Производство на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мляко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млечни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”;</a:t>
            </a:r>
          </a:p>
          <a:p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- 10.6. „Производство на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мелничарски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нишесте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нишестени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”;</a:t>
            </a:r>
          </a:p>
          <a:p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- 10.81. „Производство на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захар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”;</a:t>
            </a:r>
          </a:p>
          <a:p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- 10.83. „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Преработка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кафе и чай”;</a:t>
            </a:r>
          </a:p>
          <a:p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- 10.84. „Производство на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хранителни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подправки и овкусители“;</a:t>
            </a:r>
          </a:p>
          <a:p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- 10.91. „Производство на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готови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храни за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животни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”;</a:t>
            </a:r>
          </a:p>
          <a:p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- 11.02. „Производство на вина от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грозде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”;</a:t>
            </a:r>
          </a:p>
          <a:p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- 11.03. „Производство на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други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ферментирали</a:t>
            </a:r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напитки”;</a:t>
            </a:r>
          </a:p>
          <a:p>
            <a:r>
              <a:rPr lang="ru-RU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- 11.06. „Производство на малц”.</a:t>
            </a:r>
          </a:p>
          <a:p>
            <a:endParaRPr lang="ru-RU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3711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851920" y="6479220"/>
            <a:ext cx="1828800" cy="365125"/>
          </a:xfrm>
        </p:spPr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4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Недопустими</a:t>
            </a:r>
            <a:r>
              <a:rPr lang="ru-RU" sz="24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кандидати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партньори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(3/4)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47318246"/>
              </p:ext>
            </p:extLst>
          </p:nvPr>
        </p:nvGraphicFramePr>
        <p:xfrm>
          <a:off x="179512" y="692696"/>
          <a:ext cx="896448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908720"/>
            <a:ext cx="88924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Основната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им </a:t>
            </a:r>
            <a:r>
              <a:rPr lang="ru-R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икономическа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или </a:t>
            </a:r>
            <a:r>
              <a:rPr lang="ru-R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дейността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за </a:t>
            </a:r>
            <a:r>
              <a:rPr lang="ru-R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която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кандидатстват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се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отнася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до 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сектора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рибарството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аквакултурите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уредени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Регламент  (ЕС) № 1379/2013;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сектора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първично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производство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селскостопански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сектора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преработка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продажба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селскостопански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в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следните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случаи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когато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размерът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помощта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е определен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въз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основа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цената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или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количеството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тези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които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се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изкупуват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от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първичните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производители или се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предлагат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пазара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от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съответните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предприятия; или</a:t>
            </a:r>
          </a:p>
          <a:p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когато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помощта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е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обвързана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със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задължението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бъде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прехвърлена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частично или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изцяло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първичните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производи¬тели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помощи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улесняване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закриването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неконкурентоспособни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въглищни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мини в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съответствие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Решение 2010/787/ЕС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Съвета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предприятия, </a:t>
            </a:r>
            <a:r>
              <a:rPr lang="ru-R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които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7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обект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неизпълнено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разпореждане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възстановяване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вследствие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предходно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решение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Европейската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комисия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с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което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дадена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помощ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се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обявява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незаконосъобразна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несъвместима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общия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пазар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7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предприятия в затруднено 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положение.</a:t>
            </a:r>
          </a:p>
        </p:txBody>
      </p:sp>
    </p:spTree>
    <p:extLst>
      <p:ext uri="{BB962C8B-B14F-4D97-AF65-F5344CB8AC3E}">
        <p14:creationId xmlns:p14="http://schemas.microsoft.com/office/powerpoint/2010/main" val="26167606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783360" y="6381328"/>
            <a:ext cx="1828800" cy="365125"/>
          </a:xfrm>
        </p:spPr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11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4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Недопустими</a:t>
            </a:r>
            <a:r>
              <a:rPr lang="ru-RU" sz="24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кандидати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партньори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(4/4)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41530397"/>
              </p:ext>
            </p:extLst>
          </p:nvPr>
        </p:nvGraphicFramePr>
        <p:xfrm>
          <a:off x="179512" y="692696"/>
          <a:ext cx="8964488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908720"/>
            <a:ext cx="889248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endParaRPr lang="ru-RU"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Финансирането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представлява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помощи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свързани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износ за трети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държави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или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държави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членки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по-конкретно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помощите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които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пряко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свързани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изнасяните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количества,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със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създаването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функционирането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дистрибуторска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мрежа или с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други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разходи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свързани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износа;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омощ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поставена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зависимост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от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преференциално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използване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спрямо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вносни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такива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помощ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която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ще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се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използва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придобиването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товарни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автомобили от предприятия,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които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осъществяват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сухопътни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товарни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превози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чужда сметка или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срещу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възнаграждение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(приложимо при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проектни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предложения, 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включващи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режим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“de minimis”)</a:t>
            </a:r>
            <a:r>
              <a:rPr lang="ru-RU" sz="1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5808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783360" y="6381328"/>
            <a:ext cx="1828800" cy="365125"/>
          </a:xfrm>
        </p:spPr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12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bg-BG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Партньорство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09901176"/>
              </p:ext>
            </p:extLst>
          </p:nvPr>
        </p:nvGraphicFramePr>
        <p:xfrm>
          <a:off x="179512" y="692696"/>
          <a:ext cx="8964488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908720"/>
            <a:ext cx="87129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bg-B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настоящата процедура за подбор на проектни предложения предприятието-кандидат може да участва </a:t>
            </a:r>
            <a:r>
              <a:rPr lang="bg-B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самостоятелно или в партньорство с научна организация. </a:t>
            </a:r>
            <a:endParaRPr lang="bg-BG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bg-BG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Моля</a:t>
            </a:r>
            <a:r>
              <a:rPr lang="bg-B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обърнете внимание, че партньорството по настоящата </a:t>
            </a:r>
            <a:r>
              <a:rPr lang="bg-BG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процедура е </a:t>
            </a:r>
            <a:r>
              <a:rPr lang="bg-B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допустимо, а не </a:t>
            </a:r>
            <a:r>
              <a:rPr lang="bg-BG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задължително!</a:t>
            </a:r>
            <a:endParaRPr lang="bg-BG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bg-B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bg-B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bg-B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случай че проектното предложение се осъществява в партньорство </a:t>
            </a:r>
            <a:r>
              <a:rPr lang="bg-B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минимум 10%, но не повече от 40% </a:t>
            </a:r>
            <a:r>
              <a:rPr lang="bg-B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общо допустимите разходи по проекта могат да се извършват от партньора. </a:t>
            </a:r>
          </a:p>
          <a:p>
            <a:pPr algn="just"/>
            <a:r>
              <a:rPr lang="bg-B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bg-B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Едно проектно предложение </a:t>
            </a:r>
            <a:r>
              <a:rPr lang="bg-B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може да включа повече от един партньор</a:t>
            </a:r>
            <a:r>
              <a:rPr lang="bg-B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като сумарно разходите, извършвани от всички партньори </a:t>
            </a:r>
            <a:r>
              <a:rPr lang="bg-B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следва да са повече от 40% </a:t>
            </a:r>
            <a:r>
              <a:rPr lang="bg-B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общо допустимите разходи по проекта. При включване на повече от един партньор в едно проектно предложение всеки един от участващите партньори трябва да извършва минимум 10% от общо допустимите разходи по проекта</a:t>
            </a:r>
            <a:r>
              <a:rPr lang="bg-BG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bg-B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2209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13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bg-BG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проекти (1/5)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27159343"/>
              </p:ext>
            </p:extLst>
          </p:nvPr>
        </p:nvGraphicFramePr>
        <p:xfrm>
          <a:off x="215516" y="764704"/>
          <a:ext cx="878497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836712"/>
            <a:ext cx="8424936" cy="594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err="1"/>
              <a:t>Изпълнението</a:t>
            </a:r>
            <a:r>
              <a:rPr lang="ru-RU" dirty="0"/>
              <a:t> на проекта </a:t>
            </a:r>
            <a:r>
              <a:rPr lang="ru-RU" dirty="0" err="1"/>
              <a:t>следва</a:t>
            </a:r>
            <a:r>
              <a:rPr lang="ru-RU" dirty="0"/>
              <a:t> да води до </a:t>
            </a:r>
            <a:r>
              <a:rPr lang="ru-RU" dirty="0" err="1"/>
              <a:t>разработване</a:t>
            </a:r>
            <a:r>
              <a:rPr lang="ru-RU" dirty="0"/>
              <a:t> на продукт (стока или услуга) или </a:t>
            </a:r>
            <a:r>
              <a:rPr lang="ru-RU" dirty="0" err="1"/>
              <a:t>процес</a:t>
            </a:r>
            <a:r>
              <a:rPr lang="ru-RU" dirty="0"/>
              <a:t>, </a:t>
            </a:r>
            <a:r>
              <a:rPr lang="ru-RU" dirty="0" err="1"/>
              <a:t>попадащи</a:t>
            </a:r>
            <a:r>
              <a:rPr lang="ru-RU" dirty="0"/>
              <a:t> в обхвата на </a:t>
            </a:r>
            <a:r>
              <a:rPr lang="ru-RU" dirty="0" err="1"/>
              <a:t>изброените</a:t>
            </a:r>
            <a:r>
              <a:rPr lang="ru-RU" dirty="0"/>
              <a:t> </a:t>
            </a:r>
            <a:r>
              <a:rPr lang="ru-RU" dirty="0" err="1"/>
              <a:t>по-долу</a:t>
            </a:r>
            <a:r>
              <a:rPr lang="ru-RU" dirty="0"/>
              <a:t> </a:t>
            </a:r>
            <a:r>
              <a:rPr lang="ru-RU" dirty="0" err="1"/>
              <a:t>приоритетни</a:t>
            </a:r>
            <a:r>
              <a:rPr lang="ru-RU" dirty="0"/>
              <a:t> направления на </a:t>
            </a:r>
            <a:r>
              <a:rPr lang="ru-RU" dirty="0" err="1"/>
              <a:t>тематичните</a:t>
            </a:r>
            <a:r>
              <a:rPr lang="ru-RU" dirty="0"/>
              <a:t> области на </a:t>
            </a:r>
            <a:r>
              <a:rPr lang="ru-RU" dirty="0" smtClean="0"/>
              <a:t>ИСИС: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 smtClean="0"/>
          </a:p>
          <a:p>
            <a:pPr marL="342900" indent="-342900" algn="just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ourier New" panose="02070309020205020404" pitchFamily="49" charset="0"/>
              <a:buChar char="o"/>
              <a:defRPr/>
            </a:pPr>
            <a:r>
              <a:rPr lang="ru-RU" sz="1600" b="1" dirty="0">
                <a:latin typeface="Tahoma" pitchFamily="34" charset="0"/>
                <a:cs typeface="Tahoma" pitchFamily="34" charset="0"/>
              </a:rPr>
              <a:t>ИКТ и информатика: </a:t>
            </a:r>
          </a:p>
          <a:p>
            <a:pPr algn="just" fontAlgn="base">
              <a:lnSpc>
                <a:spcPct val="120000"/>
              </a:lnSpc>
              <a:defRPr/>
            </a:pPr>
            <a:r>
              <a:rPr lang="ru-RU" sz="1600" dirty="0">
                <a:latin typeface="Tahoma" pitchFamily="34" charset="0"/>
                <a:cs typeface="Tahoma" pitchFamily="34" charset="0"/>
              </a:rPr>
              <a:t>− производства,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особено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Fabless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и нови подходи за дизайн и/или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асемблиране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;</a:t>
            </a:r>
          </a:p>
          <a:p>
            <a:pPr algn="just" fontAlgn="base">
              <a:lnSpc>
                <a:spcPct val="120000"/>
              </a:lnSpc>
              <a:defRPr/>
            </a:pPr>
            <a:r>
              <a:rPr lang="ru-RU" sz="1600" dirty="0">
                <a:latin typeface="Tahoma" pitchFamily="34" charset="0"/>
                <a:cs typeface="Tahoma" pitchFamily="34" charset="0"/>
              </a:rPr>
              <a:t>− ИКТ подходи в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машиностроене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, медицина и творчески индустрии (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във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връзка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с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другите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три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тематични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области), вкл.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дигитализация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културно-историческо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наследство,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развлекателни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и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образователни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игри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, „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инбедид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“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софтуер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;</a:t>
            </a:r>
          </a:p>
          <a:p>
            <a:pPr algn="just" fontAlgn="base">
              <a:lnSpc>
                <a:spcPct val="120000"/>
              </a:lnSpc>
              <a:defRPr/>
            </a:pPr>
            <a:r>
              <a:rPr lang="ru-RU" sz="1600" dirty="0">
                <a:latin typeface="Tahoma" pitchFamily="34" charset="0"/>
                <a:cs typeface="Tahoma" pitchFamily="34" charset="0"/>
              </a:rPr>
              <a:t>− 3D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дигитализация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, визуализация и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прототипиране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;</a:t>
            </a:r>
          </a:p>
          <a:p>
            <a:pPr algn="just" fontAlgn="base">
              <a:lnSpc>
                <a:spcPct val="120000"/>
              </a:lnSpc>
              <a:defRPr/>
            </a:pPr>
            <a:r>
              <a:rPr lang="ru-RU" sz="1600" dirty="0">
                <a:latin typeface="Tahoma" pitchFamily="34" charset="0"/>
                <a:cs typeface="Tahoma" pitchFamily="34" charset="0"/>
              </a:rPr>
              <a:t>−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Big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Data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,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Grid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and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Cloud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Technologies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;</a:t>
            </a:r>
          </a:p>
          <a:p>
            <a:pPr algn="just" fontAlgn="base">
              <a:lnSpc>
                <a:spcPct val="120000"/>
              </a:lnSpc>
              <a:defRPr/>
            </a:pPr>
            <a:r>
              <a:rPr lang="ru-RU" sz="1600" dirty="0">
                <a:latin typeface="Tahoma" pitchFamily="34" charset="0"/>
                <a:cs typeface="Tahoma" pitchFamily="34" charset="0"/>
              </a:rPr>
              <a:t>−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безжични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сензорни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мрежи и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безжична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комуникация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/управление;</a:t>
            </a:r>
          </a:p>
          <a:p>
            <a:pPr algn="just" fontAlgn="base">
              <a:lnSpc>
                <a:spcPct val="120000"/>
              </a:lnSpc>
              <a:defRPr/>
            </a:pPr>
            <a:r>
              <a:rPr lang="ru-RU" sz="1600" dirty="0">
                <a:latin typeface="Tahoma" pitchFamily="34" charset="0"/>
                <a:cs typeface="Tahoma" pitchFamily="34" charset="0"/>
              </a:rPr>
              <a:t>−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езикови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технологии;</a:t>
            </a:r>
          </a:p>
          <a:p>
            <a:pPr algn="just" fontAlgn="base">
              <a:lnSpc>
                <a:spcPct val="120000"/>
              </a:lnSpc>
              <a:defRPr/>
            </a:pPr>
            <a:r>
              <a:rPr lang="ru-RU" sz="1600" dirty="0">
                <a:latin typeface="Tahoma" pitchFamily="34" charset="0"/>
                <a:cs typeface="Tahoma" pitchFamily="34" charset="0"/>
              </a:rPr>
              <a:t>−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уеб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,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хибридни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и "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native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" приложения,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уеб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базирани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приложения за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създаване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и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експлоатиране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на нови услуги и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продукти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;</a:t>
            </a:r>
          </a:p>
          <a:p>
            <a:pPr algn="just" fontAlgn="base">
              <a:lnSpc>
                <a:spcPct val="120000"/>
              </a:lnSpc>
              <a:defRPr/>
            </a:pPr>
            <a:r>
              <a:rPr lang="ru-RU" sz="1600" dirty="0">
                <a:latin typeface="Tahoma" pitchFamily="34" charset="0"/>
                <a:cs typeface="Tahoma" pitchFamily="34" charset="0"/>
              </a:rPr>
              <a:t>−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използване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на нови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възможности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във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връзка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с аутсорсинг и ИКТ-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базирани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 услуги и </a:t>
            </a:r>
            <a:r>
              <a:rPr lang="ru-RU" sz="1600" dirty="0" err="1">
                <a:latin typeface="Tahoma" pitchFamily="34" charset="0"/>
                <a:cs typeface="Tahoma" pitchFamily="34" charset="0"/>
              </a:rPr>
              <a:t>системи</a:t>
            </a:r>
            <a:r>
              <a:rPr lang="ru-RU" sz="1600" dirty="0">
                <a:latin typeface="Tahoma" pitchFamily="34" charset="0"/>
                <a:cs typeface="Tahoma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045460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801616" y="6381328"/>
            <a:ext cx="1828800" cy="365125"/>
          </a:xfrm>
        </p:spPr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14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bg-BG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проекти (2/5)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18689403"/>
              </p:ext>
            </p:extLst>
          </p:nvPr>
        </p:nvGraphicFramePr>
        <p:xfrm>
          <a:off x="179512" y="620688"/>
          <a:ext cx="8784976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692696"/>
            <a:ext cx="864096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Мехатроника и чисти технологии: 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−производство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базови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елементи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детайли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възли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оборудване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вграждани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като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част от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мехатронен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агрегат или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самостоятелно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съставляващи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такъв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агрегат;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машиностроене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уредостроене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вкл. части,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компоненти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с акцент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върху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транспорта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енергетиката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инженеринг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реинженеринг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продължаване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жизнения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цикъл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индустриални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машини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уреди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автоматизирано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софтуерно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подпомагано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управление с приложение в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производството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вграждане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ВЕИ в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роботизирани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изкуствен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интелект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създаване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съвременни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информационни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комплекси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автономни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енергийни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роботика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автоматизация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процеси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в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т.ч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3-D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моделиране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роботизирани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автоматизирани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проектиране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производство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високо-технологични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и/или участие в над-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национална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производствена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верига, вкл. в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аеро-космическата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индустрия;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био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-мехатроника;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интелигентни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уреди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„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интелигентни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домове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 – „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интелигентни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градове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“;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−чисти технологии с акцент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върху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транспорта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енергетиката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съхранение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спестяване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ефективно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разпределение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енергия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електрически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превозни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средства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еко-мобилност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водород-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базирани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модели и технологии,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безотпадни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технологии, технологии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методи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включване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отпадъчни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от производства в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други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производства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bg-BG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4494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801616" y="6381328"/>
            <a:ext cx="1828800" cy="365125"/>
          </a:xfrm>
        </p:spPr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bg-BG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проекти (3/5)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43356186"/>
              </p:ext>
            </p:extLst>
          </p:nvPr>
        </p:nvGraphicFramePr>
        <p:xfrm>
          <a:off x="179512" y="620688"/>
          <a:ext cx="8784976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692696"/>
            <a:ext cx="864096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Индустрии за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здравословен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живот и биотехнологии: </a:t>
            </a:r>
            <a:endParaRPr lang="ru-RU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методи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чисто производство,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съхранение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преработка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достигане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до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крайния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потребител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специфични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български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съставки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средства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(вкл.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кисело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мляко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мед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пчелни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хляб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вино,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млечни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етерични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масла,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бира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билки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билкови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козметични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средства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−производство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специализирани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храни и напитки (бебешки и детски, „космически“ храни);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−производство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инструменти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оборудване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консумативи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медицинска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дентална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диагностика и терапия и/или участие в над-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национална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производствена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верига;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персонална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медицина, диагностика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индивидуална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терапия,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лечебни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лекарствени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средства;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медицински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лечебен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туризъм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акцент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върху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възможностите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персонализация (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немасов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персонален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туризъм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−нано-технологии в услуга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медицината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био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-технологии с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пряко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приложение за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здравословен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начин на живот;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−„сини“ технологии и приложение на нови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методи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технологии в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устойчивото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ползване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речни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морски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ресурси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 производство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инсталации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добиване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екологично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чиста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електроенергия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промишлена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вода;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 зелена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икономика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bg-BG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2477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801616" y="6381328"/>
            <a:ext cx="1828800" cy="365125"/>
          </a:xfrm>
        </p:spPr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16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bg-BG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проекти (4/5)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000187337"/>
              </p:ext>
            </p:extLst>
          </p:nvPr>
        </p:nvGraphicFramePr>
        <p:xfrm>
          <a:off x="179512" y="620688"/>
          <a:ext cx="8784976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692696"/>
            <a:ext cx="86409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Нови технологии в </a:t>
            </a:r>
            <a:r>
              <a:rPr lang="ru-RU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креативните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рекреативните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индустрии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културните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творческите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индустрии (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според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дефиниция на ЕК: архитектура,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архивно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дело 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библиотекарство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артистични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занаятчийство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аудио-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визуални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филми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ТВ, видео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игри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мултимедия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културно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наследство, дизайн, вкл. моден дизайн, фестивали,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музика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сценични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визуални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изкуства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издателска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радио;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компютърни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мобилни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приложения 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игри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образователен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маркетинг и/или развлекателен характер;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алтернативен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селски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еко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културен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фестивален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екстремен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туризъм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спорт (за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стимулиране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несезонен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немасов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а постоянен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нишов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туризъм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− производство на стоки 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съоръжения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пряко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приложение в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тези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сфери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(напр.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носии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велосипеди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стени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катерене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др. стоки за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алтернативни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екстремни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спортове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костюми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декори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исторически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възстановки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специализирана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екипировка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оборудване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печатни издания).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bg-BG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1079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801616" y="6381328"/>
            <a:ext cx="1828800" cy="365125"/>
          </a:xfrm>
        </p:spPr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17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bg-BG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проекти (5/</a:t>
            </a:r>
            <a:r>
              <a:rPr lang="bg-BG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r>
              <a:rPr lang="bg-BG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26285395"/>
              </p:ext>
            </p:extLst>
          </p:nvPr>
        </p:nvGraphicFramePr>
        <p:xfrm>
          <a:off x="179512" y="620688"/>
          <a:ext cx="8784976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692696"/>
            <a:ext cx="864096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Проектите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трябва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да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насочени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към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разработване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иновация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целите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настоящата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процедура,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базирайки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се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дефинициите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от 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Наръчника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от Осло (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Manuel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d’Oslo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3e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édition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© OECD/EUROPEAN COMMUNITIES 2005), за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разработване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иновация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следва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да се приема: </a:t>
            </a:r>
          </a:p>
          <a:p>
            <a:pPr>
              <a:spcAft>
                <a:spcPts val="600"/>
              </a:spcAft>
            </a:pP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„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разработване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някакъв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нов или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значително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подобрен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продукт (стока или услуга) или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производствен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процес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на нов метод за маркетинг или на нов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организационен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метод в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търговската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практика,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организацията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работните места или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външните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връзки</a:t>
            </a:r>
            <a:r>
              <a:rPr lang="ru-RU" sz="16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оглед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постигане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целите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изпълнение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индикаторите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заложени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ОПИК 2014-2020, по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процедурата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ще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бъдат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финансирани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единствено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проекти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разработване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продуктова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(стока или услуга) или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производствена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иновация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Допустими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подкрепа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 режим „Помощи за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научноизследователска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развойна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съгласно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чл. 25 от Регламент (ЕС) № 651/2014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подпомаганите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части от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предложения,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които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попадат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изцяло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рамките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една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от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следните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категории: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индустриални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научни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изследвания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експериментално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развитие.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Изпълнението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проекта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следва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да води до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разработване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иновация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отговаряща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6-то или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по-високо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ниво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технологична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готовност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(TRL </a:t>
            </a:r>
            <a:r>
              <a:rPr lang="ru-RU" sz="1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scale</a:t>
            </a:r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Проектът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е в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съответствие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хоризонталните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политики,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залегнали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чл.7 и чл.8 на Регламент (ЕС) № 1303/2013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Европейския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парламент и на </a:t>
            </a:r>
            <a:r>
              <a:rPr lang="ru-RU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Съвета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16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1790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дейности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(1/2)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45802085"/>
              </p:ext>
            </p:extLst>
          </p:nvPr>
        </p:nvGraphicFramePr>
        <p:xfrm>
          <a:off x="179512" y="692696"/>
          <a:ext cx="8964488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67544" y="764704"/>
            <a:ext cx="83529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Елемент</a:t>
            </a:r>
            <a: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</a:t>
            </a:r>
          </a:p>
          <a:p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ru-RU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Извършване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изследвания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изпитвания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измервания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необходими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разработването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продуктова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(стока или услуга) или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производствена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иновация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Създаване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тестване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прототипи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пилотни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линии,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свързани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разработването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продуктова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(стока или услуга) или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производствена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иновация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Дейностите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Елемент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следва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да се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изпълняват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при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условията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спазване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праговете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„Помощи за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проекти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научноизследователска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развойна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съгласно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чл. 4. пар. 1, т.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iii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от Регламент (ЕС) № 651/2014</a:t>
            </a:r>
            <a:r>
              <a:rPr lang="ru-RU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i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Кандидатите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безвъзмездна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финансова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помощ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могат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да представят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проектни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предложения,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включващи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дейности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само по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Елемент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 или комбинация от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двата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елемента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като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включването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дейности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Елемент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 е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задължително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Включването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САМО на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дейности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Елемент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Б е НЕДОПУСТИМО по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настоящата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процедура</a:t>
            </a:r>
            <a:r>
              <a:rPr lang="ru-RU" sz="2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65960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779912" y="6461328"/>
            <a:ext cx="1828800" cy="365125"/>
          </a:xfrm>
        </p:spPr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19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0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дейности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(2/2)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3935114"/>
              </p:ext>
            </p:extLst>
          </p:nvPr>
        </p:nvGraphicFramePr>
        <p:xfrm>
          <a:off x="179512" y="476672"/>
          <a:ext cx="8964488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95536" y="548680"/>
            <a:ext cx="8496944" cy="580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Елемент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Б</a:t>
            </a:r>
          </a:p>
          <a:p>
            <a:pPr algn="just">
              <a:spcAft>
                <a:spcPts val="600"/>
              </a:spcAft>
            </a:pP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Придобиване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дълготрайни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материални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активи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(ДМА),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необходими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разработването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продуктова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(стока или услуга) или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производствена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иновация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Придобиване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специализиран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софтуер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(вкл.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разработване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софтуер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лицензи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срока на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изпълнение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проекта),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представляващ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дълготраен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нематериален актив (ДНА), необходим за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разработването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продуктова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(стока или услуга) или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производствена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иновация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Защита на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индустриална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собственост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национално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международно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равнище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ползване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необходимата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това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експертна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помощ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 </a:t>
            </a:r>
          </a:p>
          <a:p>
            <a:pPr algn="just">
              <a:spcAft>
                <a:spcPts val="600"/>
              </a:spcAft>
            </a:pP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Гореописаната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включва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заявяване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регистрация на патент и/или полезен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и/или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промишлен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дизайн на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разработваната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иновация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извършване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проучвания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от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Патентно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ведомство на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Република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България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и/или от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лицензиран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представител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индустриална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собственост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дейности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изготвяне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заявка за патент и/или полезен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и/или дизайн на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национално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и/или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международно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ниво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както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извършване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консултантски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юридически услуги,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свързани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лицензиране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доходи от права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върху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разработваната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иновация</a:t>
            </a: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spcAft>
                <a:spcPts val="600"/>
              </a:spcAft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Визуализация на проекта. </a:t>
            </a:r>
            <a:endParaRPr lang="ru-R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ru-RU" i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Дейностите</a:t>
            </a:r>
            <a:r>
              <a:rPr lang="ru-RU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Елемент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Б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следва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да се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изпълняват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при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условията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спазване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праговете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помощ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„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minimis“ </a:t>
            </a:r>
            <a:r>
              <a:rPr lang="ru-RU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съгласно</a:t>
            </a:r>
            <a:r>
              <a:rPr lang="ru-RU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Регламент (ЕС) № 1407/2013</a:t>
            </a:r>
          </a:p>
        </p:txBody>
      </p:sp>
    </p:spTree>
    <p:extLst>
      <p:ext uri="{BB962C8B-B14F-4D97-AF65-F5344CB8AC3E}">
        <p14:creationId xmlns:p14="http://schemas.microsoft.com/office/powerpoint/2010/main" val="39839992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851920" y="6479220"/>
            <a:ext cx="1828800" cy="365125"/>
          </a:xfrm>
        </p:spPr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20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4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Недопустими</a:t>
            </a:r>
            <a:r>
              <a:rPr lang="ru-RU" sz="24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дейности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(1/2)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50133374"/>
              </p:ext>
            </p:extLst>
          </p:nvPr>
        </p:nvGraphicFramePr>
        <p:xfrm>
          <a:off x="179512" y="692696"/>
          <a:ext cx="896448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908720"/>
            <a:ext cx="8892480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чието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изпълнение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е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стартирало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подаване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проектното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предложение;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7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извършени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след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изтичане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крайния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срок за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изпълнение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дейностите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 проекта;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7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които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вече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финансирани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от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други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публични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източници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7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закупуване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дълготрайни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активи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втора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употреба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7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закупуване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дълготрайни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активи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дълготрайни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нематериални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активи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които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не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пряко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свързани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постигане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целите на проекта;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7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закупуване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компютърно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оборудване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софтуер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административни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нужди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предприятието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(вкл.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софтуерни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управление – ERP, CRM 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други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подобни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модули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към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тях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7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извършване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строително-монтажни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(СМР);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7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извършване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реклама –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включително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не само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публикуване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обяви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периодични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издания,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изработка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разпространение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излъчване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рекламни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спотове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(радио 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телевизионни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и др.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различни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от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тези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които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бенефициентите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могат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прилагат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изпълнение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финансирани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от ЕСИФ 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посочени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„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Единния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наръчник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бенефициента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прилагане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правилата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информация 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комуникация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 2014-2020;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7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консултантски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услуги за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разработване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проектното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предложение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endParaRPr lang="ru-RU" sz="1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265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851920" y="6479220"/>
            <a:ext cx="1828800" cy="365125"/>
          </a:xfrm>
        </p:spPr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4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Недопустими</a:t>
            </a:r>
            <a:r>
              <a:rPr lang="ru-RU" sz="24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дейности</a:t>
            </a: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(2/2)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65369963"/>
              </p:ext>
            </p:extLst>
          </p:nvPr>
        </p:nvGraphicFramePr>
        <p:xfrm>
          <a:off x="179512" y="692696"/>
          <a:ext cx="896448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908720"/>
            <a:ext cx="8892480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консултантски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юридически 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счетоводни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услуги от общ характер, с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изключение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дейностите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защита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индустриална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собственост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национално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международно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равнище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ползване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необходимата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това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експертна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помощ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(т.3 от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допустимите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Елемент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Б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7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закупуване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и/или доставка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ресурси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производство,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имащи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характер на стоково-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запаси (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суровини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полуобработени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компоненти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консумативи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производството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резервни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части);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7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закупуване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или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наемане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транспортни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средства 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съоръжения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съгласно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дефиницията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Приложение Х;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7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закриване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неконкурентоспособни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въглищни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мини;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7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закупуване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земя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сгради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7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извеждането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експлоатация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или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изграждането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атомни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електроцентрали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7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производството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обработката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продажбата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на тютюн и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тютюневи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изделия;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инвестиции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летищна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инфраструктура;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7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придобиването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товарни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автомобили за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сухопътен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транспорт;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7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всички</a:t>
            </a:r>
            <a:r>
              <a:rPr lang="ru-RU" sz="17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дейности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които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не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сред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посочените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като</a:t>
            </a:r>
            <a:r>
              <a:rPr lang="ru-RU" sz="1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7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допустими</a:t>
            </a:r>
            <a:endParaRPr lang="ru-RU" sz="17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4258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22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96875441"/>
              </p:ext>
            </p:extLst>
          </p:nvPr>
        </p:nvGraphicFramePr>
        <p:xfrm>
          <a:off x="395536" y="980728"/>
          <a:ext cx="8352928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itle 2"/>
          <p:cNvSpPr txBox="1">
            <a:spLocks/>
          </p:cNvSpPr>
          <p:nvPr/>
        </p:nvSpPr>
        <p:spPr>
          <a:xfrm>
            <a:off x="539552" y="332656"/>
            <a:ext cx="8208912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None/>
              <a:defRPr/>
            </a:pPr>
            <a:r>
              <a:rPr lang="ru-RU" sz="2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Приоритизиране</a:t>
            </a:r>
            <a:r>
              <a:rPr lang="ru-RU" sz="24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4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9561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08912" cy="64807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0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Продължителност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20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проектите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краен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срок за </a:t>
            </a:r>
            <a:r>
              <a:rPr lang="ru-RU" sz="20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подаване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предоставяне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20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допълнителна</a:t>
            </a:r>
            <a:r>
              <a:rPr lang="ru-RU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информация</a:t>
            </a:r>
            <a:r>
              <a:rPr lang="bg-BG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000" b="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11560" y="1412776"/>
            <a:ext cx="7920880" cy="4320480"/>
          </a:xfrm>
          <a:gradFill flip="none" rotWithShape="1">
            <a:gsLst>
              <a:gs pos="28000">
                <a:schemeClr val="dk1">
                  <a:tint val="18000"/>
                  <a:satMod val="120000"/>
                  <a:lumMod val="88000"/>
                </a:schemeClr>
              </a:gs>
              <a:gs pos="100000">
                <a:schemeClr val="dk1">
                  <a:tint val="40000"/>
                  <a:satMod val="100000"/>
                  <a:lumMod val="78000"/>
                </a:schemeClr>
              </a:gs>
            </a:gsLst>
            <a:lin ang="16200000" scaled="1"/>
            <a:tileRect/>
          </a:gra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ru-RU" sz="18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8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Продължителността</a:t>
            </a:r>
            <a:r>
              <a:rPr lang="ru-RU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8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изпълнение</a:t>
            </a:r>
            <a:r>
              <a:rPr lang="ru-RU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8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всеки</a:t>
            </a:r>
            <a:r>
              <a:rPr lang="ru-RU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проект не </a:t>
            </a:r>
            <a:r>
              <a:rPr lang="ru-RU" sz="18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следва</a:t>
            </a:r>
            <a:r>
              <a:rPr lang="ru-RU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да </a:t>
            </a:r>
            <a:r>
              <a:rPr lang="ru-RU" sz="18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надвишава</a:t>
            </a:r>
            <a:r>
              <a:rPr lang="ru-RU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24 </a:t>
            </a:r>
            <a:r>
              <a:rPr lang="ru-RU" sz="18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месеца</a:t>
            </a:r>
            <a:r>
              <a:rPr lang="ru-RU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считано от </a:t>
            </a:r>
            <a:r>
              <a:rPr lang="ru-RU" sz="18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датата</a:t>
            </a:r>
            <a:r>
              <a:rPr lang="ru-RU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8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влизане</a:t>
            </a:r>
            <a:r>
              <a:rPr lang="ru-RU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в сила на договора за </a:t>
            </a:r>
            <a:r>
              <a:rPr lang="ru-RU" sz="18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предоставяне</a:t>
            </a:r>
            <a:r>
              <a:rPr lang="ru-RU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8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безвъзмездна</a:t>
            </a:r>
            <a:r>
              <a:rPr lang="ru-RU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финансова</a:t>
            </a:r>
            <a:r>
              <a:rPr lang="ru-RU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помощ</a:t>
            </a:r>
            <a:r>
              <a:rPr lang="ru-RU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.</a:t>
            </a: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ru-RU" sz="18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Кандидатите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могат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да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задават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допълнителни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въпроси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да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искат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разяснения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във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връзка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 </a:t>
            </a:r>
            <a:r>
              <a:rPr lang="ru-RU" sz="18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Условията</a:t>
            </a:r>
            <a:r>
              <a:rPr lang="ru-RU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кандидатстване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до 21 дни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преди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съответния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краен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срок за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подаване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проектни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предложения.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Допълнителни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въпроси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могат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да се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задават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само по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електронната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поща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посочена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по-долу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като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ясно се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посочва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наименованието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процедурата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подбор на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проекти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:</a:t>
            </a: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8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algn="ctr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ru-RU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Адрес 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електронна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поща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: </a:t>
            </a:r>
            <a:r>
              <a:rPr lang="en-US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development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@mi.government.bg</a:t>
            </a:r>
            <a:endParaRPr lang="ru-RU" sz="18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ru-RU" sz="18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ru-RU" sz="18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ru-RU" sz="18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ru-RU" sz="18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ru-RU" sz="18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8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342900" indent="-342900" algn="just" fontAlgn="base">
              <a:spcBef>
                <a:spcPts val="0"/>
              </a:spcBef>
              <a:spcAft>
                <a:spcPts val="600"/>
              </a:spcAft>
              <a:buClrTx/>
              <a:buSzTx/>
              <a:defRPr/>
            </a:pPr>
            <a:endParaRPr lang="ru-RU" sz="20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ru-RU" sz="20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2000" i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8628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916832"/>
            <a:ext cx="8424936" cy="2376264"/>
          </a:xfrm>
        </p:spPr>
        <p:txBody>
          <a:bodyPr/>
          <a:lstStyle/>
          <a:p>
            <a:pPr marL="182880" indent="0" algn="ctr">
              <a:buNone/>
            </a:pPr>
            <a:r>
              <a:rPr lang="bg-BG" sz="3200" dirty="0"/>
              <a:t/>
            </a:r>
            <a:br>
              <a:rPr lang="bg-BG" sz="3200" dirty="0"/>
            </a:br>
            <a:r>
              <a:rPr lang="bg-BG" sz="4200" dirty="0" smtClean="0"/>
              <a:t>Кандидатстване, оценка и договаряне</a:t>
            </a:r>
            <a:r>
              <a:rPr lang="bg-BG" sz="4400" dirty="0" smtClean="0"/>
              <a:t/>
            </a:r>
            <a:br>
              <a:rPr lang="bg-BG" sz="4400" dirty="0" smtClean="0"/>
            </a:br>
            <a:r>
              <a:rPr lang="bg-BG" sz="4400" dirty="0" smtClean="0"/>
              <a:t/>
            </a:r>
            <a:br>
              <a:rPr lang="bg-BG" sz="4400" dirty="0" smtClean="0"/>
            </a:br>
            <a:endParaRPr lang="bg-BG" sz="4400" dirty="0">
              <a:solidFill>
                <a:srgbClr val="00206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428728" y="5143512"/>
            <a:ext cx="6798281" cy="1512000"/>
            <a:chOff x="1428728" y="5143512"/>
            <a:chExt cx="6798281" cy="1512000"/>
          </a:xfrm>
        </p:grpSpPr>
        <p:pic>
          <p:nvPicPr>
            <p:cNvPr id="7" name="Picture 6" descr="OPIC1BG_COLOR_DOWN.f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5074" y="5143512"/>
              <a:ext cx="2011935" cy="1512000"/>
            </a:xfrm>
            <a:prstGeom prst="rect">
              <a:avLst/>
            </a:prstGeom>
          </p:spPr>
        </p:pic>
        <p:pic>
          <p:nvPicPr>
            <p:cNvPr id="8" name="Picture 7" descr="textEU+LOGO.fw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8728" y="5143512"/>
              <a:ext cx="1426950" cy="15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921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25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08912" cy="1440160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bg-BG" sz="1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“РАЗРАБОТВАНЕ НА ПРОДУКТОВИ И ПРОИЗВОДСТВЕНИ ИНОВАЦИИ“</a:t>
            </a:r>
            <a:r>
              <a:rPr lang="bg-BG" sz="20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Подаване на проектни предложения</a:t>
            </a:r>
            <a:br>
              <a:rPr lang="bg-BG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395536" y="1700808"/>
            <a:ext cx="8352928" cy="4608512"/>
          </a:xfrm>
        </p:spPr>
        <p:txBody>
          <a:bodyPr numCol="1">
            <a:normAutofit/>
          </a:bodyPr>
          <a:lstStyle/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8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Подаването</a:t>
            </a:r>
            <a:r>
              <a:rPr lang="ru-RU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на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проектното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предложение по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настоящата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процедура се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извършва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изцяло</a:t>
            </a:r>
            <a:r>
              <a:rPr lang="ru-RU" sz="18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по </a:t>
            </a:r>
            <a:r>
              <a:rPr lang="ru-RU" sz="18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електронен</a:t>
            </a:r>
            <a:r>
              <a:rPr lang="ru-RU" sz="18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път</a:t>
            </a:r>
            <a:r>
              <a:rPr lang="ru-RU" sz="18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чрез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попълване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8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уеб</a:t>
            </a:r>
            <a:r>
              <a:rPr lang="ru-RU" sz="18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базиран</a:t>
            </a:r>
            <a:r>
              <a:rPr lang="ru-RU" sz="18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формуляр за </a:t>
            </a:r>
            <a:r>
              <a:rPr lang="ru-RU" sz="18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кандидатстване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и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подаване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на формуляра и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придружителните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документи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чрез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Информационната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система за управление и наблюдение на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Структурните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инструменти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на ЕС в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България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(ИСУН 2020)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единствено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с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използването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8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Квалифициран</a:t>
            </a:r>
            <a:r>
              <a:rPr lang="ru-RU" sz="18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електронен</a:t>
            </a:r>
            <a:r>
              <a:rPr lang="ru-RU" sz="18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подпис</a:t>
            </a:r>
            <a:r>
              <a:rPr lang="ru-RU" sz="18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(КЕП)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, чрез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модула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„Е-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кандидатстване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“ на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следния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интернет адрес: </a:t>
            </a:r>
            <a:r>
              <a:rPr lang="ru-RU" sz="18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https://eumis2020.government.bg</a:t>
            </a:r>
            <a:endParaRPr lang="ru-RU" sz="1800" b="1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ru-RU" sz="1800" dirty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В Приложение А </a:t>
            </a:r>
            <a:r>
              <a:rPr lang="ru-RU" sz="18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към</a:t>
            </a:r>
            <a:r>
              <a:rPr lang="ru-RU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Условията</a:t>
            </a:r>
            <a:r>
              <a:rPr lang="ru-RU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8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кандидатстване</a:t>
            </a:r>
            <a:r>
              <a:rPr lang="ru-RU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са</a:t>
            </a:r>
            <a:r>
              <a:rPr lang="ru-RU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предоставени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детайлни</a:t>
            </a:r>
            <a:r>
              <a:rPr lang="ru-RU" sz="1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указания 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попълване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електронен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Формуляр за </a:t>
            </a:r>
            <a:r>
              <a:rPr lang="ru-RU" sz="18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кандидатстване</a:t>
            </a:r>
            <a:r>
              <a:rPr lang="ru-RU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и за </a:t>
            </a:r>
            <a:r>
              <a:rPr lang="ru-RU" sz="18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прилагането</a:t>
            </a:r>
            <a:r>
              <a:rPr lang="ru-RU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8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електронно</a:t>
            </a:r>
            <a:r>
              <a:rPr lang="ru-RU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подписаните</a:t>
            </a:r>
            <a:r>
              <a:rPr lang="ru-RU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придружителни</a:t>
            </a:r>
            <a:r>
              <a:rPr lang="ru-RU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документи</a:t>
            </a:r>
            <a:r>
              <a:rPr lang="ru-RU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и </a:t>
            </a:r>
            <a:r>
              <a:rPr lang="ru-RU" sz="18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подаването</a:t>
            </a:r>
            <a:r>
              <a:rPr lang="ru-RU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8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проектното</a:t>
            </a:r>
            <a:r>
              <a:rPr lang="ru-RU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предложение с КЕП.</a:t>
            </a:r>
            <a:endParaRPr lang="ru-RU" sz="1800" dirty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171450" lvl="0" indent="-17145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ru-RU" sz="2000" dirty="0">
              <a:solidFill>
                <a:srgbClr val="0404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6965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26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08912" cy="1440160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bg-BG" sz="1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bg-BG" sz="16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 НА ПРОДУКТОВИ И ПРОИЗВОДСТВЕНИ ИНОВАЦИИ</a:t>
            </a:r>
            <a:r>
              <a:rPr lang="bg-BG" sz="1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Регулаторна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рамка и </a:t>
            </a:r>
            <a:r>
              <a:rPr lang="ru-RU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етапи</a:t>
            </a:r>
            <a: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на оценка на </a:t>
            </a:r>
            <a:r>
              <a:rPr lang="ru-RU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проектните</a:t>
            </a:r>
            <a: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предложения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83568" y="1772816"/>
            <a:ext cx="8136904" cy="4536504"/>
          </a:xfrm>
        </p:spPr>
        <p:txBody>
          <a:bodyPr numCol="1">
            <a:normAutofit lnSpcReduction="10000"/>
          </a:bodyPr>
          <a:lstStyle/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7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Регулаторна</a:t>
            </a:r>
            <a:r>
              <a:rPr lang="ru-RU" sz="17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рамка – 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Закон за управление на </a:t>
            </a:r>
            <a:r>
              <a:rPr lang="ru-RU" sz="17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средствата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от </a:t>
            </a:r>
            <a:r>
              <a:rPr lang="ru-RU" sz="17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Европейските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7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структурни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и </a:t>
            </a:r>
            <a:r>
              <a:rPr lang="ru-RU" sz="17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инвестиционни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7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фондове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; ПМС 162/2016 г., </a:t>
            </a:r>
            <a:r>
              <a:rPr lang="ru-RU" sz="17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Наредба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за ИСУН</a:t>
            </a: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ru-RU" sz="1700" dirty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Процедура на </a:t>
            </a:r>
            <a:r>
              <a:rPr lang="ru-RU" sz="17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подбор 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на</a:t>
            </a:r>
            <a:r>
              <a:rPr lang="en-US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7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проекти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7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 един </a:t>
            </a:r>
            <a:r>
              <a:rPr lang="ru-RU" sz="1700" b="1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краен</a:t>
            </a:r>
            <a:r>
              <a:rPr lang="ru-RU" sz="17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срок 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ru-RU" sz="17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кандидатстване</a:t>
            </a:r>
            <a:r>
              <a:rPr lang="en-US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;</a:t>
            </a:r>
            <a:endParaRPr lang="ru-RU" sz="17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ru-RU" sz="17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7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Краен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7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срок за </a:t>
            </a:r>
            <a:r>
              <a:rPr lang="ru-RU" sz="17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подаване</a:t>
            </a:r>
            <a:r>
              <a:rPr lang="ru-RU" sz="17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7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проектни</a:t>
            </a:r>
            <a:r>
              <a:rPr lang="ru-RU" sz="17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предложения: </a:t>
            </a:r>
            <a:r>
              <a:rPr lang="ru-RU" sz="17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26.09.2017 г., </a:t>
            </a:r>
            <a:r>
              <a:rPr lang="ru-RU" sz="17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17:30 часа</a:t>
            </a:r>
            <a:r>
              <a:rPr lang="en-US" sz="17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;</a:t>
            </a:r>
            <a:endParaRPr lang="ru-RU" sz="1700" b="1" dirty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en-US" sz="17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Срок </a:t>
            </a:r>
            <a:r>
              <a:rPr lang="ru-RU" sz="17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на </a:t>
            </a:r>
            <a:r>
              <a:rPr lang="ru-RU" sz="17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извършване</a:t>
            </a:r>
            <a:r>
              <a:rPr lang="ru-RU" sz="17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на оценка на </a:t>
            </a:r>
            <a:r>
              <a:rPr lang="ru-RU" sz="17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проектните</a:t>
            </a:r>
            <a:r>
              <a:rPr lang="ru-RU" sz="17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предложения 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- </a:t>
            </a:r>
            <a:r>
              <a:rPr lang="ru-RU" sz="17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до  </a:t>
            </a:r>
            <a:r>
              <a:rPr lang="bg-BG" sz="17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три месеца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7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от </a:t>
            </a:r>
            <a:r>
              <a:rPr lang="ru-RU" sz="17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издаването</a:t>
            </a:r>
            <a:r>
              <a:rPr lang="ru-RU" sz="17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акта за </a:t>
            </a:r>
            <a:r>
              <a:rPr lang="ru-RU" sz="17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назначаване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7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Оценителната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7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комисия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, а в </a:t>
            </a:r>
            <a:r>
              <a:rPr lang="ru-RU" sz="17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определените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в </a:t>
            </a:r>
            <a:r>
              <a:rPr lang="ru-RU" sz="17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чл. 33, ал.2 от </a:t>
            </a:r>
            <a:r>
              <a:rPr lang="ru-RU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ЗУСЕСИФ случаи – </a:t>
            </a:r>
            <a:r>
              <a:rPr lang="ru-RU" sz="17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до </a:t>
            </a:r>
            <a:r>
              <a:rPr lang="ru-RU" sz="1700" b="1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четири</a:t>
            </a:r>
            <a:r>
              <a:rPr lang="ru-RU" sz="17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700" b="1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месеца</a:t>
            </a:r>
            <a:r>
              <a:rPr lang="en-US" sz="17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;</a:t>
            </a:r>
            <a:endParaRPr lang="ru-RU" sz="17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ru-RU" sz="17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700" b="1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Етапи</a:t>
            </a:r>
            <a:r>
              <a:rPr lang="ru-RU" sz="17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н</a:t>
            </a:r>
            <a:r>
              <a:rPr lang="ru-RU" sz="17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а </a:t>
            </a:r>
            <a:r>
              <a:rPr lang="ru-RU" sz="1700" b="1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оценяване</a:t>
            </a:r>
            <a:r>
              <a:rPr lang="ru-RU" sz="17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:</a:t>
            </a:r>
          </a:p>
          <a:p>
            <a:pPr marL="538163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700" i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оценка на </a:t>
            </a:r>
            <a:r>
              <a:rPr lang="ru-RU" sz="1700" i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административното</a:t>
            </a:r>
            <a:r>
              <a:rPr lang="ru-RU" sz="1700" i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700" i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съответствие</a:t>
            </a:r>
            <a:r>
              <a:rPr lang="ru-RU" sz="1700" i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</a:t>
            </a:r>
            <a:r>
              <a:rPr lang="ru-RU" sz="1700" i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допустимостта</a:t>
            </a:r>
            <a:endParaRPr lang="ru-RU" sz="1700" i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538163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1700" i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техническа</a:t>
            </a:r>
            <a:r>
              <a:rPr lang="ru-RU" sz="1700" i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</a:t>
            </a:r>
            <a:r>
              <a:rPr lang="ru-RU" sz="1700" i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финансова</a:t>
            </a:r>
            <a:r>
              <a:rPr lang="ru-RU" sz="1700" i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700" i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оценка</a:t>
            </a:r>
            <a:endParaRPr lang="ru-RU" sz="17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marL="171450" lvl="0" indent="-171450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ru-RU" sz="2000" dirty="0">
              <a:solidFill>
                <a:srgbClr val="0404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2796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27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08912" cy="1440160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bg-BG" sz="1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bg-BG" sz="16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 НА ПРОДУКТОВИ И ПРОИЗВОДСТВЕНИ ИНОВАЦИИ</a:t>
            </a:r>
            <a:r>
              <a:rPr lang="bg-BG" sz="1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Оценка на административно </a:t>
            </a:r>
            <a:r>
              <a:rPr lang="ru-RU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съответствие</a:t>
            </a:r>
            <a: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16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допустимост</a:t>
            </a:r>
            <a: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 (1</a:t>
            </a:r>
            <a:r>
              <a:rPr lang="ru-RU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11560" y="1700808"/>
            <a:ext cx="7920880" cy="4608512"/>
          </a:xfrm>
        </p:spPr>
        <p:txBody>
          <a:bodyPr numCol="1">
            <a:normAutofit fontScale="92500" lnSpcReduction="20000"/>
          </a:bodyPr>
          <a:lstStyle/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Проектното предложение се отнася за </a:t>
            </a:r>
            <a:r>
              <a:rPr lang="bg-BG" sz="1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обявената процедура за подбор на проекти</a:t>
            </a:r>
            <a:endParaRPr lang="bg-BG" sz="18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bg-BG" sz="10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Налице са </a:t>
            </a:r>
            <a:r>
              <a:rPr lang="bg-BG" sz="1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всички </a:t>
            </a:r>
            <a:r>
              <a:rPr lang="bg-BG" sz="1800" b="1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придружителни</a:t>
            </a:r>
            <a:r>
              <a:rPr lang="bg-BG" sz="1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документи</a:t>
            </a:r>
            <a:r>
              <a:rPr lang="bg-BG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, представени, 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попълнени и </a:t>
            </a:r>
            <a:r>
              <a:rPr lang="bg-BG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подписани с КЕП 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съгласно изискванията на Условията за кандидатстване</a:t>
            </a: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bg-BG" sz="10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Въз основа на Формуляра за кандидатстване и представените документи е налице </a:t>
            </a:r>
            <a:r>
              <a:rPr lang="bg-BG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съответствие на кандидатите и проектните дейности с критериите за допустимост</a:t>
            </a:r>
            <a:r>
              <a:rPr lang="bg-BG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посочени в Условията за кандидатстване</a:t>
            </a: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bg-BG" sz="10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При установена </a:t>
            </a:r>
            <a:r>
              <a:rPr lang="bg-BG" sz="1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липса на документи и/или друга нередовност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, Оценителната комисия изпраща до кандидата уведомление за установените </a:t>
            </a:r>
            <a:r>
              <a:rPr lang="bg-BG" sz="18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нередовности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, като определя срок за отстраняване от </a:t>
            </a:r>
            <a:r>
              <a:rPr lang="bg-BG" sz="1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една седмица</a:t>
            </a: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0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Неотстраняването на </a:t>
            </a:r>
            <a:r>
              <a:rPr lang="bg-BG" sz="18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нередовностите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в срок може да доведе до </a:t>
            </a:r>
            <a:r>
              <a:rPr lang="bg-BG" sz="1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прекратяване на производството по отношение на кандидата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, до получаване на по-малък брой точки от проектното предложение или до редуциране на разходи в бюджета на проекта.</a:t>
            </a:r>
            <a:endParaRPr lang="bg-BG" sz="2000" dirty="0">
              <a:solidFill>
                <a:srgbClr val="0404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0702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28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08912" cy="864096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bg-BG" sz="1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bg-BG" sz="16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 НА ПРОДУКТОВИ И ПРОИЗВОДСТВЕНИ ИНОВАЦИИ</a:t>
            </a:r>
            <a:r>
              <a:rPr lang="bg-BG" sz="1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bg-BG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1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Оценка на административно </a:t>
            </a:r>
            <a:r>
              <a:rPr lang="ru-RU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съответствие</a:t>
            </a:r>
            <a:r>
              <a:rPr lang="ru-RU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допустимост</a:t>
            </a:r>
            <a:r>
              <a:rPr lang="ru-RU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(2)</a:t>
            </a:r>
            <a: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755576" y="1628800"/>
            <a:ext cx="7776864" cy="4680520"/>
          </a:xfrm>
        </p:spPr>
        <p:txBody>
          <a:bodyPr numCol="1">
            <a:noAutofit/>
          </a:bodyPr>
          <a:lstStyle/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4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Не се допуска въвеждането на </a:t>
            </a:r>
            <a:r>
              <a:rPr lang="bg-BG" sz="14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допълнителни критерии </a:t>
            </a:r>
            <a:r>
              <a:rPr lang="bg-BG" sz="14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за оценка или изменение на критериите по време на провеждането на процедурата</a:t>
            </a: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bg-BG" sz="8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4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След приключване на този етап на оценка, на интернет страницата на УО (</a:t>
            </a:r>
            <a:r>
              <a:rPr lang="bg-BG" sz="14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www</a:t>
            </a:r>
            <a:r>
              <a:rPr lang="bg-BG" sz="14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.</a:t>
            </a:r>
            <a:r>
              <a:rPr lang="en-US" sz="14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opic.bg</a:t>
            </a:r>
            <a:r>
              <a:rPr lang="bg-BG" sz="14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) и в ИСУН се публикува </a:t>
            </a:r>
            <a:r>
              <a:rPr lang="bg-BG" sz="14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списък на проектните предложения, които не се допускат до техническа и финансова оценка </a:t>
            </a:r>
            <a:r>
              <a:rPr lang="bg-BG" sz="14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 основанията за недопускане</a:t>
            </a: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bg-BG" sz="8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4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УО съобщава на всеки кандидат</a:t>
            </a:r>
            <a:r>
              <a:rPr lang="bg-BG" sz="14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, включен в списъка само и единствено чрез ИСУН</a:t>
            </a: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bg-BG" sz="8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4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Срок за възражения – </a:t>
            </a:r>
            <a:r>
              <a:rPr lang="bg-BG" sz="14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една седмица </a:t>
            </a:r>
            <a:r>
              <a:rPr lang="bg-BG" sz="14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от датата на съобщаването   </a:t>
            </a: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bg-BG" sz="8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4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Срок за произнасяне по възражението – </a:t>
            </a:r>
            <a:r>
              <a:rPr lang="bg-BG" sz="14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една седмица от датата на получаване</a:t>
            </a: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bg-BG" sz="800" b="1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4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Ръководителят на Управляващия орган може да </a:t>
            </a:r>
            <a:r>
              <a:rPr lang="bg-BG" sz="14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върне проектното предложение за техническа и финансова оценка </a:t>
            </a:r>
            <a:r>
              <a:rPr lang="bg-BG" sz="14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или да </a:t>
            </a:r>
            <a:r>
              <a:rPr lang="bg-BG" sz="14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прекрати производството по отношение на съответния кандидат</a:t>
            </a: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ru-RU" sz="1800" dirty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ru-RU" sz="18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ru-RU" sz="18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0010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29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08912" cy="1440160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bg-BG" sz="1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bg-BG" sz="16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 НА ПРОДУКТОВИ И ПРОИЗВОДСТВЕНИ ИНОВАЦИИ</a:t>
            </a:r>
            <a:r>
              <a:rPr lang="bg-BG" sz="1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Техническа</a:t>
            </a:r>
            <a:r>
              <a:rPr lang="ru-RU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финансова</a:t>
            </a:r>
            <a:r>
              <a:rPr lang="ru-RU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оценка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(1)</a:t>
            </a:r>
            <a: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827584" y="1628800"/>
            <a:ext cx="7560840" cy="4680520"/>
          </a:xfrm>
        </p:spPr>
        <p:txBody>
          <a:bodyPr numCol="1">
            <a:noAutofit/>
          </a:bodyPr>
          <a:lstStyle/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Оценка на всички проектни предложения, </a:t>
            </a:r>
            <a:r>
              <a:rPr lang="bg-BG" sz="1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успешно преминали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етап оценка на административното съответствие и допустимостта</a:t>
            </a: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bg-BG" sz="18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8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При установяване на обстоятелства и/или неяснота в предоставената в проектното предложение информация е възможно да бъдат изискани документи/разяснения от кандидатите, които следва да представят в срок от </a:t>
            </a:r>
            <a:r>
              <a:rPr lang="bg-BG" sz="1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една седмица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от получаване на искането</a:t>
            </a: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8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8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Предоставяната допълнителна информация </a:t>
            </a:r>
            <a:r>
              <a:rPr lang="bg-BG" sz="1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не следва 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да съдържа елементи, водещи до </a:t>
            </a:r>
            <a:r>
              <a:rPr lang="bg-BG" sz="1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подобряване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на първоначалното проектно предложение</a:t>
            </a: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bg-BG" sz="18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200" dirty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8119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30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08912" cy="1440160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bg-BG" sz="1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bg-BG" sz="16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 НА ПРОДУКТОВИ И ПРОИЗВОДСТВЕНИ ИНОВАЦИИ</a:t>
            </a:r>
            <a:r>
              <a:rPr lang="bg-BG" sz="1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Техническа</a:t>
            </a:r>
            <a:r>
              <a:rPr lang="ru-RU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финансова</a:t>
            </a:r>
            <a:r>
              <a:rPr lang="ru-RU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оценка</a:t>
            </a:r>
            <a:r>
              <a:rPr lang="en-US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(2)</a:t>
            </a:r>
            <a: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6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bg-BG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043608" y="1556792"/>
            <a:ext cx="7344816" cy="4752528"/>
          </a:xfrm>
        </p:spPr>
        <p:txBody>
          <a:bodyPr numCol="1">
            <a:noAutofit/>
          </a:bodyPr>
          <a:lstStyle/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При наличие на </a:t>
            </a:r>
            <a:r>
              <a:rPr lang="bg-BG" sz="1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недопустими разходи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, Оценителната комисия служебно </a:t>
            </a:r>
            <a:r>
              <a:rPr lang="bg-BG" sz="1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коригира/премахва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съответните разходи от бюджета на проекта</a:t>
            </a: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en-US" sz="18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В случай че 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проектното</a:t>
            </a:r>
            <a:r>
              <a:rPr lang="ru-RU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предложение получи </a:t>
            </a:r>
            <a:r>
              <a:rPr lang="ru-RU" sz="18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„0” точки 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по 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показател</a:t>
            </a:r>
            <a:r>
              <a:rPr lang="ru-RU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„</a:t>
            </a:r>
            <a:r>
              <a:rPr lang="bg-BG" sz="1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Новост на разработваната иновация“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или по показател </a:t>
            </a:r>
            <a:r>
              <a:rPr lang="bg-BG" sz="1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„Реалистичност на разходите по проекта“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, проектното </a:t>
            </a:r>
            <a:r>
              <a:rPr lang="bg-BG" sz="18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</a:t>
            </a:r>
            <a:r>
              <a:rPr lang="ru-RU" sz="18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едложение</a:t>
            </a:r>
            <a:r>
              <a:rPr lang="ru-RU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се </a:t>
            </a:r>
            <a:r>
              <a:rPr lang="ru-RU" sz="1800" b="1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отхвърля</a:t>
            </a:r>
            <a:endParaRPr lang="ru-RU" sz="1800" b="1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8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Минимален праг за класиране: </a:t>
            </a:r>
            <a:r>
              <a:rPr lang="bg-BG" sz="1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54 точки</a:t>
            </a: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800" b="1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Проектните предложения се класират в </a:t>
            </a:r>
            <a:r>
              <a:rPr lang="bg-BG" sz="1800" b="1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низходящ ред 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съобразно получената оценка до покриване на общия размер на финансовите средства в </a:t>
            </a:r>
            <a:r>
              <a:rPr lang="ru-RU" sz="1800" dirty="0" err="1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отделни</a:t>
            </a:r>
            <a:r>
              <a:rPr lang="ru-RU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списъци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класиране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в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зависимост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от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категорията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предприятието</a:t>
            </a:r>
            <a:r>
              <a:rPr lang="ru-RU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-кандидат </a:t>
            </a:r>
            <a:endParaRPr lang="bg-BG" sz="18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ru-RU" sz="1200" dirty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0170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08912" cy="1440160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bg-BG" sz="1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bg-BG" sz="16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 НА ПРОДУКТОВИ И ПРОИЗВОДСТВЕНИ ИНОВАЦИИ</a:t>
            </a:r>
            <a:r>
              <a:rPr lang="bg-BG" sz="1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Сключване на административни договори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043608" y="1556792"/>
            <a:ext cx="7344816" cy="4752528"/>
          </a:xfrm>
        </p:spPr>
        <p:txBody>
          <a:bodyPr numCol="1">
            <a:noAutofit/>
          </a:bodyPr>
          <a:lstStyle/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Одобрените кандидати следва да представят документи </a:t>
            </a:r>
            <a:r>
              <a:rPr lang="bg-BG" sz="1800" b="1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в 10-дневен срок </a:t>
            </a:r>
            <a:r>
              <a:rPr lang="bg-BG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от получаване на 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поканата</a:t>
            </a: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800" dirty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Преди сключване на договор се извършва проверка на декларираната от кандидатите категория на </a:t>
            </a:r>
            <a:r>
              <a:rPr lang="bg-BG" sz="1800" dirty="0" err="1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микро</a:t>
            </a:r>
            <a:r>
              <a:rPr lang="bg-BG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, малко или средно 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предприятие</a:t>
            </a: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800" dirty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Проверка относно наличието </a:t>
            </a:r>
            <a:r>
              <a:rPr lang="bg-BG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на кандидати - свързани предприятия, осъществяващи сходна 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дейност</a:t>
            </a: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800" dirty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Проверки </a:t>
            </a:r>
            <a:r>
              <a:rPr lang="bg-BG" sz="1800" dirty="0" smtClean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съгласно изискванията </a:t>
            </a:r>
            <a:r>
              <a:rPr lang="bg-BG" sz="18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на Регламент на Комисията (ЕС) № 651/2014</a:t>
            </a: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800" dirty="0" smtClean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735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700808"/>
            <a:ext cx="8424936" cy="1944217"/>
          </a:xfrm>
        </p:spPr>
        <p:txBody>
          <a:bodyPr/>
          <a:lstStyle/>
          <a:p>
            <a:pPr marL="182880" indent="0" algn="ctr">
              <a:buNone/>
            </a:pPr>
            <a:r>
              <a:rPr lang="bg-BG" sz="3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bg-BG" sz="36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bg-BG" sz="4200" dirty="0"/>
              <a:t>Допустими </a:t>
            </a:r>
            <a:r>
              <a:rPr lang="bg-BG" sz="4200" dirty="0" smtClean="0"/>
              <a:t>разходи</a:t>
            </a:r>
            <a:r>
              <a:rPr lang="en-US" sz="4200" dirty="0" smtClean="0"/>
              <a:t> </a:t>
            </a:r>
            <a:r>
              <a:rPr lang="bg-BG" sz="4200" dirty="0" smtClean="0"/>
              <a:t>и</a:t>
            </a:r>
            <a:r>
              <a:rPr lang="en-US" sz="4200" dirty="0" smtClean="0"/>
              <a:t> </a:t>
            </a:r>
            <a:r>
              <a:rPr lang="bg-BG" sz="4200" dirty="0"/>
              <a:t/>
            </a:r>
            <a:br>
              <a:rPr lang="bg-BG" sz="4200" dirty="0"/>
            </a:br>
            <a:r>
              <a:rPr lang="bg-BG" sz="4200" dirty="0" smtClean="0"/>
              <a:t>бюджет </a:t>
            </a:r>
            <a:r>
              <a:rPr lang="bg-BG" sz="4200" dirty="0"/>
              <a:t>на проекта</a:t>
            </a:r>
            <a:r>
              <a:rPr lang="bg-BG" sz="44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bg-BG" sz="44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bg-BG" sz="44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bg-BG" sz="44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endParaRPr lang="bg-BG" sz="4400" b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428728" y="5143512"/>
            <a:ext cx="6798281" cy="1512000"/>
            <a:chOff x="1428728" y="5143512"/>
            <a:chExt cx="6798281" cy="1512000"/>
          </a:xfrm>
        </p:grpSpPr>
        <p:pic>
          <p:nvPicPr>
            <p:cNvPr id="7" name="Picture 6" descr="OPIC1BG_COLOR_DOWN.f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5074" y="5143512"/>
              <a:ext cx="2011935" cy="1512000"/>
            </a:xfrm>
            <a:prstGeom prst="rect">
              <a:avLst/>
            </a:prstGeom>
          </p:spPr>
        </p:pic>
        <p:pic>
          <p:nvPicPr>
            <p:cNvPr id="8" name="Picture 7" descr="textEU+LOGO.fw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8728" y="5143512"/>
              <a:ext cx="1426950" cy="15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522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33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08912" cy="864096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продуктови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производствени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иновации</a:t>
            </a: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“ </a:t>
            </a:r>
            <a:endParaRPr lang="bg-BG" sz="2000" b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7920880" cy="5184576"/>
          </a:xfrm>
        </p:spPr>
        <p:txBody>
          <a:bodyPr>
            <a:normAutofit/>
          </a:bodyPr>
          <a:lstStyle/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SzPct val="128000"/>
              <a:buNone/>
              <a:defRPr/>
            </a:pPr>
            <a:r>
              <a:rPr lang="bg-BG" sz="20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Условия за допустимост на разходите</a:t>
            </a:r>
            <a:r>
              <a:rPr lang="en-US" sz="20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(1)</a:t>
            </a:r>
            <a:endParaRPr lang="bg-BG" sz="2000" b="1" dirty="0" smtClean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180975" lvl="0" indent="-180975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Да са необходими за изпълнението на проекта и да отговарят на принципите за добро финансово управление - </a:t>
            </a:r>
            <a:r>
              <a:rPr lang="ru-RU" sz="1600" i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икономичност, ефикасност и ефективност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 вложените 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средства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;</a:t>
            </a:r>
            <a:endParaRPr lang="ru-RU" sz="16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180975" lvl="0" indent="-180975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бъдат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извършени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след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датата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подаване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проектното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предложение и до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изтичане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крайния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срок, определен 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представяне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финалния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отчет 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изпълнение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дейностите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по проекта;</a:t>
            </a:r>
            <a:endParaRPr lang="ru-RU" sz="16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180975" lvl="0" indent="-180975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съответствие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с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видовете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включени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административния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договор 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предоставяне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безвъзмездна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помощ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да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са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реално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доставени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продукти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извършени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услуги;</a:t>
            </a:r>
          </a:p>
          <a:p>
            <a:pPr marL="180975" lvl="0" indent="-180975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 разходите да е налична адекватна одитна следа, включително да са спазени разпоредбите за наличност на документите по чл. 140 от Регламент (ЕС) № 1303/2013 и 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да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са действително 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платени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не по-късно от датата на подаване на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междинния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/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финалния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отчет по проекта от страна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бенефициента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/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партньора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/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;</a:t>
            </a:r>
            <a:endParaRPr lang="ru-RU" sz="16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800" b="1" dirty="0">
              <a:solidFill>
                <a:srgbClr val="040470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3333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34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08912" cy="864096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продуктови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производствени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иновации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endParaRPr lang="bg-BG" sz="2000" b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83568" y="1340768"/>
            <a:ext cx="7920880" cy="5184576"/>
          </a:xfrm>
        </p:spPr>
        <p:txBody>
          <a:bodyPr>
            <a:normAutofit/>
          </a:bodyPr>
          <a:lstStyle/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SzPct val="128000"/>
              <a:buNone/>
              <a:defRPr/>
            </a:pPr>
            <a:r>
              <a:rPr lang="bg-BG" sz="20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Условия за допустимост на разходите</a:t>
            </a:r>
            <a:r>
              <a:rPr lang="en-US" sz="20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(2)</a:t>
            </a:r>
            <a:endParaRPr lang="bg-BG" sz="2000" b="1" dirty="0" smtClean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180975" lvl="0" indent="-180975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Да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бъдат подкрепени от оригинални 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разходно-оправдателни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документи и да </a:t>
            </a:r>
            <a:r>
              <a:rPr lang="bg-BG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са отразени в счетоводната документация на бенефициента/партньора/</a:t>
            </a:r>
            <a:r>
              <a:rPr lang="bg-BG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ите</a:t>
            </a:r>
            <a:r>
              <a:rPr lang="bg-BG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 чрез отделни счетоводни аналитични сметки или в отделна счетоводна </a:t>
            </a:r>
            <a:r>
              <a:rPr lang="bg-BG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система.</a:t>
            </a:r>
            <a:endParaRPr lang="en-US" sz="16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en-US" sz="16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algn="just">
              <a:buClrTx/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bg-BG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При </a:t>
            </a:r>
            <a:r>
              <a:rPr lang="bg-BG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разходването на средствата от бюджета бенефициентите следва да спазват правилата за определяне на изпълнители на дейности по проекта, които са заложени в Глава Четвърта на Закона за управление на средствата от европейските структурни и инвестиционни </a:t>
            </a:r>
            <a:r>
              <a:rPr lang="bg-BG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фондове, </a:t>
            </a:r>
            <a:r>
              <a:rPr lang="bg-BG" sz="16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относимите</a:t>
            </a:r>
            <a:r>
              <a:rPr lang="bg-BG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bg-BG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подзаконови нормативни актове </a:t>
            </a:r>
            <a:r>
              <a:rPr lang="bg-BG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(Постановление </a:t>
            </a:r>
            <a:r>
              <a:rPr lang="bg-BG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 МС № </a:t>
            </a:r>
            <a:r>
              <a:rPr lang="bg-BG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160 </a:t>
            </a:r>
            <a:r>
              <a:rPr lang="bg-BG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от </a:t>
            </a:r>
            <a:r>
              <a:rPr lang="bg-BG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01.07.2016г</a:t>
            </a:r>
            <a:r>
              <a:rPr lang="bg-BG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.) и изискванията на Управляващия орган. За улеснение на бенефициентите при прилагането на описаните правила УО е публикувал на сайта си Ръководство за изпълнение на договори за безвъзмездна финансова помощ по Оперативна програма „Иновации и конкурентоспособност“ 2014-2020.</a:t>
            </a:r>
          </a:p>
          <a:p>
            <a:pPr marL="180975" lvl="0" indent="-180975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ru-RU" sz="16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800" b="1" dirty="0">
              <a:solidFill>
                <a:srgbClr val="040470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1588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35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08912" cy="864096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продуктови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производствени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иновации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endParaRPr lang="bg-BG" sz="2000" b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83568" y="1008063"/>
            <a:ext cx="7776864" cy="5445273"/>
          </a:xfrm>
        </p:spPr>
        <p:txBody>
          <a:bodyPr>
            <a:normAutofit fontScale="85000" lnSpcReduction="20000"/>
          </a:bodyPr>
          <a:lstStyle/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SzPct val="128000"/>
              <a:buNone/>
              <a:defRPr/>
            </a:pPr>
            <a:r>
              <a:rPr lang="bg-BG" sz="24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Специфични допустими разходи (1)</a:t>
            </a:r>
          </a:p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SzPct val="128000"/>
              <a:buNone/>
              <a:defRPr/>
            </a:pPr>
            <a:r>
              <a:rPr lang="bg-BG" sz="1900" b="1" u="sng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ЕЛЕМЕНТ А</a:t>
            </a:r>
          </a:p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SzPct val="128000"/>
              <a:buNone/>
              <a:defRPr/>
            </a:pPr>
            <a:endParaRPr lang="bg-BG" sz="800" b="1" u="sng" dirty="0" smtClean="0"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 fontAlgn="base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8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възнаграждения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(вкл.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здравни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осигурителни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вноски за сметка на работодателя) на персонал –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изследователи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технически персонал и друг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квалифициран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персонал,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участващ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пряко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в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дейностите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 за 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разработване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продуктова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(стока или услуга) или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производствена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иновация</a:t>
            </a:r>
            <a:r>
              <a:rPr lang="ru-RU" sz="18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– 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до 70% от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общо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допустимите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по проекта</a:t>
            </a:r>
            <a:r>
              <a:rPr lang="ru-RU" sz="18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.</a:t>
            </a: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7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Важно: </a:t>
            </a: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v"/>
              <a:defRPr/>
            </a:pP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Разходите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са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допустими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както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кандидати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така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за </a:t>
            </a:r>
            <a:r>
              <a:rPr lang="ru-RU" sz="18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партньори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.</a:t>
            </a: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v"/>
              <a:defRPr/>
            </a:pP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Разходите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възнаграждения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са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допустими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квалифициран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персонал,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нает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единствено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 целите на проекта на 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трудов договор за минимум 4 работни часа на </a:t>
            </a:r>
            <a:r>
              <a:rPr lang="ru-RU" sz="18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ден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при </a:t>
            </a:r>
            <a:r>
              <a:rPr lang="ru-RU" sz="18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пълна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месечна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заетост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.</a:t>
            </a:r>
            <a:endParaRPr lang="ru-RU" sz="18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v"/>
              <a:defRPr/>
            </a:pP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Размерът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8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брутната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работна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заплата за 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8 часов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работен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ден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не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трябва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да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надвишава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максималния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месечен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размер на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осигурителния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доход 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ru-RU" sz="18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годината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кандидатстване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(2017г.)- 2 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600 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лева.</a:t>
            </a: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v"/>
              <a:defRPr/>
            </a:pP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Размерът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възнаграждението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персонал,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нает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по-малко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от 8 часа,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следва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да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бъде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пропорционално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това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персонал, </a:t>
            </a:r>
            <a:r>
              <a:rPr lang="ru-RU" sz="18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нает</a:t>
            </a:r>
            <a:r>
              <a:rPr lang="ru-RU" sz="18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8 </a:t>
            </a: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часа.</a:t>
            </a: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v"/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 т. 9 </a:t>
            </a:r>
            <a:r>
              <a:rPr lang="bg-BG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„Екип“ от Формуляра за кандидатстване </a:t>
            </a:r>
            <a:r>
              <a:rPr lang="bg-BG" sz="1800" b="1" i="1" u="sng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задължително</a:t>
            </a:r>
            <a:r>
              <a:rPr lang="bg-BG" sz="1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се представя информация за образование, опит, квалификация, функции, период и часова заетост на персонала.</a:t>
            </a:r>
            <a:endParaRPr lang="ru-RU" sz="18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73225" y="5508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bg-BG" sz="1200" b="1" dirty="0" smtClean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lang="bg-BG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9917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36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08912" cy="864096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продуктови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производствени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иновации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endParaRPr lang="bg-BG" sz="2000" b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83568" y="908720"/>
            <a:ext cx="7776864" cy="5544616"/>
          </a:xfrm>
        </p:spPr>
        <p:txBody>
          <a:bodyPr>
            <a:normAutofit lnSpcReduction="10000"/>
          </a:bodyPr>
          <a:lstStyle/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SzPct val="128000"/>
              <a:buNone/>
              <a:defRPr/>
            </a:pPr>
            <a:r>
              <a:rPr lang="bg-BG" sz="20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Специфични допустими разходи (2)</a:t>
            </a:r>
            <a:endParaRPr lang="ru-RU" sz="16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Clr>
                <a:srgbClr val="F14124">
                  <a:lumMod val="75000"/>
                </a:srgbClr>
              </a:buClr>
              <a:buSzPct val="128000"/>
              <a:buNone/>
              <a:defRPr/>
            </a:pPr>
            <a:r>
              <a:rPr lang="bg-BG" sz="1600" b="1" u="sng" dirty="0">
                <a:solidFill>
                  <a:prstClr val="black"/>
                </a:soli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ЕЛЕМЕНТ А</a:t>
            </a: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оборудване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инструменти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представляващи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ДМА,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 срока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изпълнение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проекта,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необходими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разработването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продуктова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(стока или услуга) или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производствена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иновация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-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амортизация на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собствено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оборудване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инструменти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доколкото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те се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използват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и за периода,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през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който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се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използват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проекта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.</a:t>
            </a: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endParaRPr lang="ru-RU" sz="16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сгради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помещения 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 срока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изпълнение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проекта,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необходими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разработването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продуктова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(стока или услуга) или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производствена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иновация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–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амортизация за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сгради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помещения,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вписани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активите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кандидата/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партньора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доколкото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те се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използват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и за периода,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през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който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се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използват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проекта.</a:t>
            </a: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6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Важно: </a:t>
            </a:r>
            <a:r>
              <a:rPr lang="bg-BG" sz="16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bg-BG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Горепосочените р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азходи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както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за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кандидати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така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 за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партньори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 само 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 периода, в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който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се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извършват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изследвания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изпитвания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измервания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създаване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тестване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прототипи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пилотни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линии по проекта (периода на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продължителност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дейностите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по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Елемент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А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).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Разходите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за амортизация се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признават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до размера на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данъчно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признатата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амортизация, в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съответствие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разпоредбите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ЗКПО.</a:t>
            </a:r>
            <a:endParaRPr lang="ru-RU" sz="1600" b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73225" y="5508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bg-BG" sz="1200" b="1" dirty="0" smtClean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lang="bg-BG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8482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37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08912" cy="864096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продуктови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производствени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иновации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 </a:t>
            </a:r>
            <a:endParaRPr lang="bg-BG" sz="2000" b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7776864" cy="5184576"/>
          </a:xfrm>
        </p:spPr>
        <p:txBody>
          <a:bodyPr>
            <a:normAutofit fontScale="92500" lnSpcReduction="10000"/>
          </a:bodyPr>
          <a:lstStyle/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SzPct val="128000"/>
              <a:buNone/>
              <a:defRPr/>
            </a:pPr>
            <a:r>
              <a:rPr lang="bg-BG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Специфични допустими разходи (3)</a:t>
            </a:r>
          </a:p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Clr>
                <a:srgbClr val="F14124">
                  <a:lumMod val="75000"/>
                </a:srgbClr>
              </a:buClr>
              <a:buSzPct val="128000"/>
              <a:buNone/>
              <a:defRPr/>
            </a:pPr>
            <a:r>
              <a:rPr lang="bg-BG" sz="1600" b="1" u="sng" dirty="0" smtClean="0">
                <a:solidFill>
                  <a:prstClr val="black"/>
                </a:soli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ЕЛЕМЕНТ </a:t>
            </a:r>
            <a:r>
              <a:rPr lang="bg-BG" sz="1600" b="1" u="sng" dirty="0">
                <a:solidFill>
                  <a:prstClr val="black"/>
                </a:soli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А</a:t>
            </a: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външни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услуги,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необходими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разработването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продуктова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(стока или услуга) или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производствена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иновация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:</a:t>
            </a:r>
            <a:endParaRPr lang="ru-RU" sz="16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    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)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възлагане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научни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изследвания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;</a:t>
            </a: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   Б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)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знания и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патенти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закупени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или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лицензирани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от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външни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 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източници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 принципа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сделката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между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несвързани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лица –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до 40% от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общо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допустимите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по проекта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;</a:t>
            </a: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    В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)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консултантски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еквивалентни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услуги,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използвани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изключително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разработването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продуктова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(стока или услуга) или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производствена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иновация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.</a:t>
            </a:r>
            <a:endParaRPr lang="ru-RU" sz="16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6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Важно</a:t>
            </a:r>
            <a:r>
              <a:rPr lang="bg-BG" sz="16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</a:pP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Посочените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само за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кандидати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bg-BG" sz="16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</a:pP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 случай на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проекти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включващи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партньорство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с един или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повече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партньори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горепосочените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външни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услуги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са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допустими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в размер до 20% от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общо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допустимите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по проекта. В случай на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проекти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които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се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изпълняват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индивидуално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само от предприятие-кандидат (не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включват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партньорство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),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ограничението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разходите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от 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20% не е приложимо.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73225" y="5508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bg-BG" sz="1200" b="1" dirty="0" smtClean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lang="bg-BG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4120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38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08912" cy="864096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продуктови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производствени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иновации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 </a:t>
            </a:r>
            <a:endParaRPr lang="bg-BG" sz="2000" b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7776864" cy="5184576"/>
          </a:xfrm>
        </p:spPr>
        <p:txBody>
          <a:bodyPr>
            <a:normAutofit/>
          </a:bodyPr>
          <a:lstStyle/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SzPct val="128000"/>
              <a:buNone/>
              <a:defRPr/>
            </a:pPr>
            <a:r>
              <a:rPr lang="bg-BG" sz="20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Специфични допустими разходи (4)</a:t>
            </a:r>
          </a:p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Clr>
                <a:srgbClr val="F14124">
                  <a:lumMod val="75000"/>
                </a:srgbClr>
              </a:buClr>
              <a:buSzPct val="128000"/>
              <a:buNone/>
              <a:defRPr/>
            </a:pPr>
            <a:r>
              <a:rPr lang="bg-BG" sz="1600" b="1" u="sng" dirty="0" smtClean="0">
                <a:solidFill>
                  <a:prstClr val="black"/>
                </a:soli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ЕЛЕМЕНТ </a:t>
            </a:r>
            <a:r>
              <a:rPr lang="bg-BG" sz="1600" b="1" u="sng" dirty="0">
                <a:solidFill>
                  <a:prstClr val="black"/>
                </a:soli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А</a:t>
            </a: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материали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 и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консумативи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необходими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разработването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продуктова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(стока или услуга) или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производствена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иновация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.</a:t>
            </a: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    </a:t>
            </a:r>
            <a:endParaRPr lang="bg-BG" sz="1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600" b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Важно</a:t>
            </a:r>
            <a:r>
              <a:rPr lang="bg-BG" sz="16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</a:pP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Посочените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само за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кандидати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bg-BG" sz="16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</a:pP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Разходите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са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допустими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единствено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в 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случай, 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че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извършването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изследвания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изпитвания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измервания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(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Дейност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1 по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Елемент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А) и/или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създаването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тестването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прототипи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пилотни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линии (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Дейност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2 по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Елемент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А) се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извършват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от кандидата.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Кандидатите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следва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да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опишат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материалите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консумативите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по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видове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да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ги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обосноват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в т. 7 от Формуляра за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кандидатстване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като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в противен случай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Оценителната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комисия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служебно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коригира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/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премахва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съответните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от бюджета на проекта.</a:t>
            </a:r>
            <a:endParaRPr lang="ru-RU" sz="16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73225" y="5508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bg-BG" sz="1200" b="1" dirty="0" smtClean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lang="bg-BG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0224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39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08912" cy="864096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ru-RU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</a:t>
            </a:r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на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продуктови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производствени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иновации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 </a:t>
            </a:r>
            <a:endParaRPr lang="bg-BG" sz="2000" b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7776864" cy="5184576"/>
          </a:xfrm>
        </p:spPr>
        <p:txBody>
          <a:bodyPr>
            <a:normAutofit/>
          </a:bodyPr>
          <a:lstStyle/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SzPct val="128000"/>
              <a:buNone/>
              <a:defRPr/>
            </a:pPr>
            <a:r>
              <a:rPr lang="bg-BG" sz="20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Специфични допустими разходи (5)</a:t>
            </a:r>
          </a:p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Clr>
                <a:srgbClr val="F14124">
                  <a:lumMod val="75000"/>
                </a:srgbClr>
              </a:buClr>
              <a:buSzPct val="128000"/>
              <a:buNone/>
              <a:defRPr/>
            </a:pPr>
            <a:r>
              <a:rPr lang="bg-BG" sz="1600" b="1" u="sng" dirty="0" smtClean="0">
                <a:solidFill>
                  <a:prstClr val="black"/>
                </a:soli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ЕЛЕМЕНТ </a:t>
            </a:r>
            <a:r>
              <a:rPr lang="bg-BG" sz="1600" b="1" u="sng" dirty="0">
                <a:solidFill>
                  <a:prstClr val="black"/>
                </a:soli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А</a:t>
            </a: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наем на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оборудване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инструменти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представляващи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ДМА  – до 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50% от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продажната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стойност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съответния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актив.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    </a:t>
            </a:r>
            <a:endParaRPr lang="bg-BG" sz="1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bg-BG" sz="16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16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Важно:</a:t>
            </a: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</a:pP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Посочените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само за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кандидати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bg-BG" sz="16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</a:pP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Разходите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са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допустими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само за периода, в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който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се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извършват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изследвания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изпитвания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измервания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създаване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тестване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прототипи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пилотни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линии по проекта (периода на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продължителност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дейностите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по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Елемент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А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),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като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в противен случай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Оценителната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комисия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служебно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коригира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/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премахва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съответните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от бюджета на 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проекта.</a:t>
            </a:r>
            <a:endParaRPr lang="ru-RU" sz="16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73225" y="5508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bg-BG" sz="1200" b="1" dirty="0" smtClean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lang="bg-BG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1306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40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08912" cy="864096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ru-RU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</a:t>
            </a:r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на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продуктови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производствени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иновации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 </a:t>
            </a:r>
            <a:endParaRPr lang="bg-BG" sz="2000" b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7776864" cy="5184576"/>
          </a:xfrm>
        </p:spPr>
        <p:txBody>
          <a:bodyPr>
            <a:normAutofit/>
          </a:bodyPr>
          <a:lstStyle/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SzPct val="128000"/>
              <a:buNone/>
              <a:defRPr/>
            </a:pPr>
            <a:r>
              <a:rPr lang="bg-BG" sz="20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Специфични допустими разходи (6)</a:t>
            </a:r>
          </a:p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Clr>
                <a:srgbClr val="F14124">
                  <a:lumMod val="75000"/>
                </a:srgbClr>
              </a:buClr>
              <a:buSzPct val="128000"/>
              <a:buNone/>
              <a:defRPr/>
            </a:pPr>
            <a:r>
              <a:rPr lang="bg-BG" sz="1600" b="1" u="sng" dirty="0" smtClean="0">
                <a:solidFill>
                  <a:prstClr val="black"/>
                </a:soli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ЕЛЕМЕНТ Б</a:t>
            </a:r>
            <a:endParaRPr lang="bg-BG" sz="1600" b="1" u="sng" dirty="0">
              <a:solidFill>
                <a:prstClr val="black"/>
              </a:solidFill>
              <a:effectLst>
                <a:reflection blurRad="6350" stA="55000" endA="300" endPos="455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Важно:</a:t>
            </a: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v"/>
              <a:defRPr/>
            </a:pP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Разходите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по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Елемент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Б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са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допустими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само за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кандидати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!</a:t>
            </a: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v"/>
              <a:defRPr/>
            </a:pP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Разходите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Елемент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Б не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трябва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да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надвишават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50% от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общо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допустимите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по проекта.</a:t>
            </a: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придобиване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ДМА 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необходими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разработването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продуктова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(стока или услуга) или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производствена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иновация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 – до 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150 000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лв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.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(за микро и малки предприятия), до 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200 000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лв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.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(за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средни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предприятия) и до 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250 000 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лв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.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(за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големи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предприятия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);</a:t>
            </a: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за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придобиване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специализиран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софтуер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(вкл.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софтуер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лицензи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за срока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изпълнение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проекта),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представляващ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дълготраен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нематериален актив (ДНА)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необходим 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разработването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продуктова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(стока или услуга) или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производствена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иновация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– 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 100 000 </a:t>
            </a: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лв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.;</a:t>
            </a: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6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bg-BG" sz="16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73225" y="5508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bg-BG" sz="1200" b="1" dirty="0" smtClean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lang="bg-BG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9892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41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08912" cy="864096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ru-RU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</a:t>
            </a:r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на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продуктови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производствени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иновации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 </a:t>
            </a:r>
            <a:endParaRPr lang="bg-BG" sz="2000" b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7776864" cy="5184576"/>
          </a:xfrm>
        </p:spPr>
        <p:txBody>
          <a:bodyPr>
            <a:normAutofit/>
          </a:bodyPr>
          <a:lstStyle/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SzPct val="128000"/>
              <a:buNone/>
              <a:defRPr/>
            </a:pPr>
            <a:r>
              <a:rPr lang="bg-BG" sz="20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Специфични допустими разходи (7)</a:t>
            </a:r>
          </a:p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Clr>
                <a:srgbClr val="F14124">
                  <a:lumMod val="75000"/>
                </a:srgbClr>
              </a:buClr>
              <a:buSzPct val="128000"/>
              <a:buNone/>
              <a:defRPr/>
            </a:pPr>
            <a:r>
              <a:rPr lang="bg-BG" sz="1600" b="1" u="sng" dirty="0" smtClean="0">
                <a:solidFill>
                  <a:prstClr val="black"/>
                </a:soli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ЕЛЕМЕНТ Б</a:t>
            </a:r>
            <a:endParaRPr lang="bg-BG" sz="1600" b="1" u="sng" dirty="0">
              <a:solidFill>
                <a:prstClr val="black"/>
              </a:solidFill>
              <a:effectLst>
                <a:reflection blurRad="6350" stA="55000" endA="300" endPos="455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защита на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индустриална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собственост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национално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международно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равнище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ползване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необходимата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това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експертна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помощ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–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общо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до 20 000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лв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.:</a:t>
            </a:r>
            <a:endParaRPr lang="ru-RU" sz="16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Tahoma" pitchFamily="34" charset="0"/>
              <a:buChar char="−"/>
              <a:defRPr/>
            </a:pP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 такси за регистрация на патент и/или полезен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модел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и/или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промишлен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дизайн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разработената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иновация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;</a:t>
            </a:r>
            <a:endParaRPr lang="ru-RU" sz="16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Tahoma" pitchFamily="34" charset="0"/>
              <a:buChar char="−"/>
              <a:defRPr/>
            </a:pP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 услуги 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извършване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проучвания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(за „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състояние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техниката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“, „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новост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“, „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изобретателска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стъпка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“ и „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техническа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приложимост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“)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изготвяне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заявка за патент и/или полезен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модел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и/или дизайн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национално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и/или международно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ниво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разработената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иновация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;</a:t>
            </a: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Tahoma" pitchFamily="34" charset="0"/>
              <a:buChar char="−"/>
              <a:defRPr/>
            </a:pP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консултантски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юридически услуги,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свързани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с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лицензиране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и доходи от  права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върху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разработената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иновация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.</a:t>
            </a: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b="1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Разходи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за визуализация на проекта – до 2 000 </a:t>
            </a:r>
            <a:r>
              <a:rPr lang="ru-RU" sz="1600" b="1" dirty="0" err="1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лв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.</a:t>
            </a: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bg-BG" sz="16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bg-BG" sz="16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73225" y="5508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bg-BG" sz="1200" b="1" dirty="0" smtClean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lang="bg-BG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4185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42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08912" cy="864096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продуктови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производствени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иновации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 </a:t>
            </a:r>
            <a:endParaRPr lang="bg-BG" sz="2000" b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7776864" cy="5184576"/>
          </a:xfrm>
        </p:spPr>
        <p:txBody>
          <a:bodyPr>
            <a:normAutofit/>
          </a:bodyPr>
          <a:lstStyle/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SzPct val="128000"/>
              <a:buNone/>
              <a:defRPr/>
            </a:pPr>
            <a:r>
              <a:rPr lang="bg-BG" sz="20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Специфични допустими разходи (8)</a:t>
            </a: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b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ru-RU" sz="1600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Дълготрайните</a:t>
            </a:r>
            <a:r>
              <a:rPr lang="ru-RU" sz="1600" b="1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материални</a:t>
            </a:r>
            <a:r>
              <a:rPr lang="ru-RU" sz="16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1600" b="1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нематериални</a:t>
            </a:r>
            <a:r>
              <a:rPr lang="ru-RU" sz="16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активи</a:t>
            </a:r>
            <a:r>
              <a:rPr lang="ru-RU" sz="16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600" dirty="0" err="1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придобити</a:t>
            </a:r>
            <a:r>
              <a:rPr lang="ru-RU" sz="16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със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средства по проекта,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следва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да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бъдат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използвани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единствено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стопанския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обект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който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получава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помощта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да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бъдат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амортизируеми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да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бъдат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закупени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при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пазарни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условия от трети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страни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несвързани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купувача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и да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бъдат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включени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активите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предприятието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получаващо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помощта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съгласно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приложимите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счетоводни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стандарти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както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 да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останат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свързани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 проекта, за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който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е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предоставена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помощта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за период от пет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години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от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окончателното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плащане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или три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години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от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окончателното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плащане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за МСП. </a:t>
            </a:r>
            <a:endParaRPr lang="ru-RU" sz="1600" dirty="0" smtClean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defRPr/>
            </a:pPr>
            <a:endParaRPr lang="ru-RU" sz="1600" dirty="0" smtClean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bg-BG" sz="16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ru-RU" sz="16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Допустимо 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 и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придобиването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посочените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активи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чрез договор за </a:t>
            </a:r>
            <a:r>
              <a:rPr lang="ru-RU" sz="16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краткосрочен финансов лизинг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в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който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се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съдържа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задължението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бенефициентът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да закупи актива след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изтичането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договора за лизинг, но не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по-късно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от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крайния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срок на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изпълнение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проекта.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Придобиването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чрез финансов лизинг е допустимо при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спазване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условията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чл. 18, ал. 1 и ал. 3 на ПМС № 189/2016 г.  и чл. 14, пар. 6 от Регламент на </a:t>
            </a:r>
            <a:r>
              <a:rPr lang="ru-RU" sz="16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Комисията</a:t>
            </a:r>
            <a:r>
              <a:rPr lang="ru-RU" sz="16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(ЕС) № 651/2014.</a:t>
            </a:r>
            <a:endParaRPr lang="ru-RU" sz="1600" b="1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73225" y="5508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bg-BG" sz="1200" b="1" dirty="0" smtClean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lang="bg-BG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0118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43</a:t>
            </a:fld>
            <a:endParaRPr lang="bg-BG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08912" cy="864096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продуктови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производствени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иновации</a:t>
            </a:r>
            <a:r>
              <a:rPr lang="ru-RU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>“ </a:t>
            </a:r>
            <a:endParaRPr lang="bg-BG" sz="2000" b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395536" y="1268760"/>
            <a:ext cx="8064896" cy="5184576"/>
          </a:xfrm>
        </p:spPr>
        <p:txBody>
          <a:bodyPr>
            <a:normAutofit/>
          </a:bodyPr>
          <a:lstStyle/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SzPct val="128000"/>
              <a:buNone/>
              <a:defRPr/>
            </a:pPr>
            <a:r>
              <a:rPr lang="bg-BG" sz="2000" b="1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ТРЕТИРАНЕ НА ДАНЪК ДОБАВЕНА СТОЙНОСТ</a:t>
            </a:r>
          </a:p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SzPct val="128000"/>
              <a:buNone/>
              <a:defRPr/>
            </a:pPr>
            <a:endParaRPr lang="bg-BG" sz="20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SzPct val="128000"/>
              <a:buNone/>
              <a:defRPr/>
            </a:pPr>
            <a:endParaRPr lang="bg-BG" sz="2000" b="1" dirty="0" smtClean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SzPct val="128000"/>
              <a:buNone/>
              <a:defRPr/>
            </a:pPr>
            <a:endParaRPr lang="bg-BG" sz="20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SzPct val="128000"/>
              <a:buNone/>
              <a:defRPr/>
            </a:pPr>
            <a:endParaRPr lang="bg-BG" sz="2000" b="1" dirty="0" smtClean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SzPct val="128000"/>
              <a:buNone/>
              <a:defRPr/>
            </a:pPr>
            <a:endParaRPr lang="bg-BG" sz="2000" b="1" dirty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algn="ctr" fontAlgn="base">
              <a:spcBef>
                <a:spcPct val="0"/>
              </a:spcBef>
              <a:spcAft>
                <a:spcPts val="600"/>
              </a:spcAft>
              <a:buSzPct val="128000"/>
              <a:buNone/>
              <a:defRPr/>
            </a:pPr>
            <a:endParaRPr lang="bg-BG" sz="2000" b="1" dirty="0" smtClean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73225" y="5508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bg-BG" sz="1200" b="1" dirty="0" smtClean="0">
                <a:solidFill>
                  <a:prstClr val="black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lang="bg-BG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395536" y="1772816"/>
            <a:ext cx="7992888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dirty="0" smtClean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 </a:t>
            </a:r>
            <a:r>
              <a:rPr lang="ru-RU" sz="24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изготвянето</a:t>
            </a:r>
            <a:r>
              <a:rPr lang="ru-RU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бюджета на проекта, </a:t>
            </a:r>
            <a:r>
              <a:rPr lang="ru-RU" sz="24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кандидатите</a:t>
            </a:r>
            <a:r>
              <a:rPr lang="ru-RU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следва</a:t>
            </a:r>
            <a:r>
              <a:rPr lang="ru-RU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да </a:t>
            </a:r>
            <a:r>
              <a:rPr lang="ru-RU" sz="24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спазват</a:t>
            </a:r>
            <a:r>
              <a:rPr lang="ru-RU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националното</a:t>
            </a:r>
            <a:r>
              <a:rPr lang="ru-RU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законодателство</a:t>
            </a:r>
            <a:r>
              <a:rPr lang="ru-RU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относно</a:t>
            </a:r>
            <a:r>
              <a:rPr lang="ru-RU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третирането</a:t>
            </a:r>
            <a:r>
              <a:rPr lang="ru-RU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ДДС </a:t>
            </a:r>
            <a:r>
              <a:rPr lang="ru-RU" sz="24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като</a:t>
            </a:r>
            <a:r>
              <a:rPr lang="ru-RU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„</a:t>
            </a:r>
            <a:r>
              <a:rPr lang="ru-RU" sz="24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възстановим</a:t>
            </a:r>
            <a:r>
              <a:rPr lang="ru-RU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” и </a:t>
            </a:r>
            <a:r>
              <a:rPr lang="ru-RU" sz="24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съответно</a:t>
            </a:r>
            <a:r>
              <a:rPr lang="ru-RU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недопустим </a:t>
            </a:r>
            <a:r>
              <a:rPr lang="ru-RU" sz="24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</a:t>
            </a:r>
            <a:r>
              <a:rPr lang="ru-RU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или </a:t>
            </a:r>
            <a:r>
              <a:rPr lang="ru-RU" sz="24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като</a:t>
            </a:r>
            <a:r>
              <a:rPr lang="ru-RU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„</a:t>
            </a:r>
            <a:r>
              <a:rPr lang="ru-RU" sz="24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невъзстановим</a:t>
            </a:r>
            <a:r>
              <a:rPr lang="ru-RU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” и </a:t>
            </a:r>
            <a:r>
              <a:rPr lang="ru-RU" sz="24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съответно</a:t>
            </a:r>
            <a:r>
              <a:rPr lang="ru-RU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допустим </a:t>
            </a:r>
            <a:r>
              <a:rPr lang="ru-RU" sz="24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</a:t>
            </a:r>
            <a:r>
              <a:rPr lang="ru-RU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по ОПИК и </a:t>
            </a:r>
            <a:r>
              <a:rPr lang="ru-RU" sz="2400" dirty="0" err="1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настоящата</a:t>
            </a:r>
            <a:r>
              <a:rPr lang="ru-RU" sz="24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процедура. </a:t>
            </a:r>
            <a:r>
              <a:rPr lang="en-US" sz="24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bg-BG" sz="24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Приложение Ш от Условията за изпълнение – ДНФ 3/23.12.2016г.</a:t>
            </a:r>
            <a:r>
              <a:rPr lang="en-US" sz="2400" dirty="0" smtClean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ru-RU" sz="2400" dirty="0">
              <a:solidFill>
                <a:srgbClr val="0404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fontAlgn="base">
              <a:spcAft>
                <a:spcPts val="600"/>
              </a:spcAft>
              <a:defRPr/>
            </a:pPr>
            <a:endParaRPr lang="ru-RU" sz="1600" dirty="0">
              <a:solidFill>
                <a:prstClr val="black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4139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44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08912" cy="1440160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ru-RU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продуктови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производствени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иновации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“ </a:t>
            </a: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Изисквания  за </a:t>
            </a:r>
            <a:r>
              <a:rPr lang="bg-BG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съставяне на Бюджет на </a:t>
            </a:r>
            <a:r>
              <a:rPr lang="bg-BG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проекта (1)</a:t>
            </a:r>
            <a:endParaRPr lang="bg-BG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043608" y="1628800"/>
            <a:ext cx="7344816" cy="4680520"/>
          </a:xfrm>
        </p:spPr>
        <p:txBody>
          <a:bodyPr numCol="1">
            <a:normAutofit lnSpcReduction="10000"/>
          </a:bodyPr>
          <a:lstStyle/>
          <a:p>
            <a:pPr marL="180975" indent="0">
              <a:spcBef>
                <a:spcPts val="0"/>
              </a:spcBef>
              <a:buClr>
                <a:schemeClr val="bg2">
                  <a:lumMod val="25000"/>
                </a:schemeClr>
              </a:buClr>
              <a:buNone/>
            </a:pPr>
            <a:endParaRPr lang="ru-RU" sz="1600" b="1" i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Заложените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следва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съответстват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представените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пазарни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цени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като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закупуване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ДМА/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софтуер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представляващ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ДНА, е допустимо увеличение до 10 % от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стойността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представената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оферта и/или извлечение от каталог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производител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доставчик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и/или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проучване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 интернет.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Увеличението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 10% е недопустимо 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за наем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оборудване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инструменти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представляващи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ДМА.</a:t>
            </a: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проверка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съответствието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цени в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чуждестранна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валута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ще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се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взима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предвид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курсът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БНБ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към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дата 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28.06.2017 </a:t>
            </a:r>
            <a:r>
              <a:rPr lang="ru-RU" sz="1600" b="1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</a:t>
            </a:r>
            <a:r>
              <a:rPr lang="ru-RU" sz="16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бюджета не се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посочват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марки, 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модели,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технически характеристики и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други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указващи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насочващи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белези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към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конкретен актив или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доставчик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бюджета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няма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отделни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колони 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брой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 единична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стойност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Кандидатите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следва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да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опишат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броя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закупуваните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ДМА, ДНА, услуги,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броя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предвидените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месеци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за наем/амортизация на ДМА  и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други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описателната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част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отделните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бюджетни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редове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2000" dirty="0">
              <a:solidFill>
                <a:srgbClr val="0404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6862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45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08912" cy="1440160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ru-RU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продуктови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производствени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иновации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“ </a:t>
            </a: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Изисквания  за </a:t>
            </a:r>
            <a:r>
              <a:rPr lang="bg-BG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съставяне на Бюджет на </a:t>
            </a:r>
            <a:r>
              <a:rPr lang="bg-BG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проекта (2)</a:t>
            </a:r>
            <a:endParaRPr lang="bg-BG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043608" y="1628800"/>
            <a:ext cx="7344816" cy="4680520"/>
          </a:xfrm>
        </p:spPr>
        <p:txBody>
          <a:bodyPr numCol="1">
            <a:normAutofit fontScale="92500" lnSpcReduction="10000"/>
          </a:bodyPr>
          <a:lstStyle/>
          <a:p>
            <a:pPr marL="180975" indent="0">
              <a:spcBef>
                <a:spcPts val="0"/>
              </a:spcBef>
              <a:buClr>
                <a:schemeClr val="bg2">
                  <a:lumMod val="25000"/>
                </a:schemeClr>
              </a:buClr>
              <a:buNone/>
            </a:pPr>
            <a:endParaRPr lang="ru-RU" sz="1600" b="1" i="1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случай че 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планира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закупуването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активи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от един вид, но с различна единична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стойност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е необходимо да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бъдат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описани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различни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бюджетни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редове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от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ниво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 на бюджета на проекта. 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случай че 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планира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наемането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персонал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една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съща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длъжност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но с различно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възнаграждение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е необходимо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всеки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един от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тези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експерти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бъде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посочен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отделен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ред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от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ниво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3 на бюджета на 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проекта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ru-RU" sz="16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за амортизация по т. 2 и 3 от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Елемент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недопустими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за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партньори-бюджетни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организации.</a:t>
            </a: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случай че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проектното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предложение се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осъществява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партньорство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минимум 10%, но не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повече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от 40% от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общо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по проекта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могат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да се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извършват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от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партньора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Едно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проектно предложение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може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включа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повече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от един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партньор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като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сумарно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извършвани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от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всички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партньори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не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следва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повече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от 40% от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общо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по проекта. При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включване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повече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от един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партньор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едно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проектно предложение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всеки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един от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участващите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партньори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трябва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извършва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минимум 10% от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общо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допустимите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разходи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по проекта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285750" indent="-285750" algn="just" fontAlgn="base"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спазване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горепосочените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ограничения в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рамките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 един проект е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възможно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да </a:t>
            </a:r>
            <a:r>
              <a:rPr lang="ru-RU" sz="16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има</a:t>
            </a:r>
            <a:r>
              <a:rPr lang="ru-RU" sz="16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максимум 4 </a:t>
            </a:r>
            <a:r>
              <a:rPr lang="ru-RU" sz="1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партньора</a:t>
            </a:r>
            <a:r>
              <a:rPr lang="ru-RU" sz="1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bg-BG" sz="1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fontAlgn="base">
              <a:spcBef>
                <a:spcPts val="0"/>
              </a:spcBef>
              <a:spcAft>
                <a:spcPts val="600"/>
              </a:spcAft>
              <a:buClrTx/>
              <a:buSzTx/>
              <a:buNone/>
              <a:defRPr/>
            </a:pPr>
            <a:endParaRPr lang="ru-RU" sz="2000" dirty="0">
              <a:solidFill>
                <a:srgbClr val="0404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8025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4DDAA-69BB-4BC9-A64E-D633361939AD}" type="slidenum">
              <a:rPr lang="bg-BG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46</a:t>
            </a:fld>
            <a:endParaRPr lang="bg-BG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5576" y="2348880"/>
            <a:ext cx="7848872" cy="3744416"/>
          </a:xfrm>
        </p:spPr>
        <p:txBody>
          <a:bodyPr/>
          <a:lstStyle/>
          <a:p>
            <a:pPr lvl="1" algn="l">
              <a:defRPr/>
            </a:pPr>
            <a:r>
              <a:rPr lang="bg-BG" sz="1600" b="1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Вариант 1</a:t>
            </a:r>
            <a:r>
              <a:rPr lang="bg-BG" sz="1600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 - с авансово плащане, междинни плащания и окончателно плащане</a:t>
            </a:r>
            <a:r>
              <a:rPr lang="en-US" sz="1600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;</a:t>
            </a:r>
            <a:r>
              <a:rPr lang="bg-BG" sz="1600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/>
            </a:r>
            <a:br>
              <a:rPr lang="bg-BG" sz="1600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</a:br>
            <a:r>
              <a:rPr lang="bg-BG" sz="1600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/>
            </a:r>
            <a:br>
              <a:rPr lang="bg-BG" sz="1600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</a:br>
            <a:r>
              <a:rPr lang="bg-BG" sz="1600" b="1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Вариант 2  </a:t>
            </a:r>
            <a:r>
              <a:rPr lang="bg-BG" sz="1600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- само междинни плащания и окончателно плащане;</a:t>
            </a:r>
            <a:br>
              <a:rPr lang="bg-BG" sz="1600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</a:br>
            <a:r>
              <a:rPr lang="bg-BG" sz="1600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/>
            </a:r>
            <a:br>
              <a:rPr lang="bg-BG" sz="1600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</a:br>
            <a:r>
              <a:rPr lang="bg-BG" sz="1600" b="1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Вариант 3</a:t>
            </a:r>
            <a:r>
              <a:rPr lang="bg-BG" sz="1600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  - само окончателно плащане.</a:t>
            </a:r>
            <a:br>
              <a:rPr lang="bg-BG" sz="1600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</a:br>
            <a:r>
              <a:rPr lang="bg-BG" sz="1600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/>
            </a:r>
            <a:br>
              <a:rPr lang="bg-BG" sz="1600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</a:br>
            <a:r>
              <a:rPr lang="bg-BG" sz="1600" b="1" kern="1200" dirty="0">
                <a:solidFill>
                  <a:srgbClr val="FF0000"/>
                </a:solidFill>
                <a:latin typeface="Tahoma" pitchFamily="34" charset="0"/>
                <a:ea typeface="+mn-ea"/>
                <a:cs typeface="Tahoma" pitchFamily="34" charset="0"/>
              </a:rPr>
              <a:t>ВАЖНО:</a:t>
            </a:r>
            <a:r>
              <a:rPr lang="en-US" sz="1600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/>
            </a:r>
            <a:br>
              <a:rPr lang="en-US" sz="1600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</a:br>
            <a:r>
              <a:rPr lang="bg-BG" sz="1600" b="1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Авансовото плащане е до </a:t>
            </a:r>
            <a:r>
              <a:rPr lang="ru-RU" sz="1600" b="1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40 % от </a:t>
            </a:r>
            <a:r>
              <a:rPr lang="ru-RU" sz="1600" b="1" kern="1200" dirty="0" err="1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сумата</a:t>
            </a:r>
            <a:r>
              <a:rPr lang="ru-RU" sz="1600" b="1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 на </a:t>
            </a:r>
            <a:r>
              <a:rPr lang="ru-RU" sz="1600" b="1" kern="1200" dirty="0" err="1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одобрената</a:t>
            </a:r>
            <a:r>
              <a:rPr lang="ru-RU" sz="1600" b="1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lang="ru-RU" sz="1600" b="1" kern="1200" dirty="0" err="1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безвъзмездна</a:t>
            </a:r>
            <a:r>
              <a:rPr lang="ru-RU" sz="1600" b="1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lang="ru-RU" sz="1600" b="1" kern="1200" dirty="0" err="1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финансова</a:t>
            </a:r>
            <a:r>
              <a:rPr lang="ru-RU" sz="1600" b="1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lang="ru-RU" sz="1600" b="1" kern="1200" dirty="0" err="1" smtClean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помощ</a:t>
            </a:r>
            <a:r>
              <a:rPr lang="ru-RU" sz="1600" b="1" kern="1200" dirty="0" smtClean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lang="ru-RU" sz="1600" b="1" kern="1200" dirty="0" err="1" smtClean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срещу</a:t>
            </a:r>
            <a:r>
              <a:rPr lang="ru-RU" sz="1600" b="1" kern="1200" dirty="0" smtClean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lang="ru-RU" sz="1600" b="1" kern="1200" dirty="0" err="1" smtClean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представяне</a:t>
            </a:r>
            <a:r>
              <a:rPr lang="ru-RU" sz="1600" b="1" kern="1200" dirty="0" smtClean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 на </a:t>
            </a:r>
            <a:r>
              <a:rPr lang="ru-RU" sz="1600" b="1" kern="1200" dirty="0" err="1" smtClean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банкова</a:t>
            </a:r>
            <a:r>
              <a:rPr lang="ru-RU" sz="1600" b="1" kern="1200" dirty="0" smtClean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lang="ru-RU" sz="1600" b="1" kern="1200" dirty="0" err="1" smtClean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гаранция</a:t>
            </a:r>
            <a:r>
              <a:rPr lang="bg-BG" sz="1600" b="1" kern="1200" dirty="0" smtClean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.</a:t>
            </a:r>
            <a:br>
              <a:rPr lang="bg-BG" sz="1600" b="1" kern="1200" dirty="0" smtClean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</a:br>
            <a:r>
              <a:rPr lang="bg-BG" sz="1600" b="1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/>
            </a:r>
            <a:br>
              <a:rPr lang="bg-BG" sz="1600" b="1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</a:br>
            <a:r>
              <a:rPr lang="ru-RU" sz="1600" b="1" kern="1200" dirty="0" err="1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Общият</a:t>
            </a:r>
            <a:r>
              <a:rPr lang="ru-RU" sz="1600" b="1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 размер на </a:t>
            </a:r>
            <a:r>
              <a:rPr lang="ru-RU" sz="1600" b="1" kern="1200" dirty="0" err="1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междинните</a:t>
            </a:r>
            <a:r>
              <a:rPr lang="ru-RU" sz="1600" b="1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lang="ru-RU" sz="1600" b="1" kern="1200" dirty="0" err="1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плащания</a:t>
            </a:r>
            <a:r>
              <a:rPr lang="ru-RU" sz="1600" b="1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 не </a:t>
            </a:r>
            <a:r>
              <a:rPr lang="ru-RU" sz="1600" b="1" kern="1200" dirty="0" err="1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може</a:t>
            </a:r>
            <a:r>
              <a:rPr lang="ru-RU" sz="1600" b="1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 да </a:t>
            </a:r>
            <a:r>
              <a:rPr lang="ru-RU" sz="1600" b="1" kern="1200" dirty="0" err="1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надхвърля</a:t>
            </a:r>
            <a:r>
              <a:rPr lang="ru-RU" sz="1600" b="1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 95% от </a:t>
            </a:r>
            <a:r>
              <a:rPr lang="ru-RU" sz="1600" b="1" kern="1200" dirty="0" err="1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стойността</a:t>
            </a:r>
            <a:r>
              <a:rPr lang="ru-RU" sz="1600" b="1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 на </a:t>
            </a:r>
            <a:r>
              <a:rPr lang="ru-RU" sz="1600" b="1" kern="1200" dirty="0" err="1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безвъзмездната</a:t>
            </a:r>
            <a:r>
              <a:rPr lang="ru-RU" sz="1600" b="1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lang="ru-RU" sz="1600" b="1" kern="1200" dirty="0" err="1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финансова</a:t>
            </a:r>
            <a:r>
              <a:rPr lang="ru-RU" sz="1600" b="1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lang="ru-RU" sz="1600" b="1" kern="1200" dirty="0" err="1" smtClean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помощ</a:t>
            </a:r>
            <a:r>
              <a:rPr lang="ru-RU" sz="1600" b="1" kern="1200" dirty="0" smtClean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>.</a:t>
            </a:r>
            <a:r>
              <a:rPr lang="bg-BG" sz="1600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  <a:t/>
            </a:r>
            <a:br>
              <a:rPr lang="bg-BG" sz="1600" kern="1200" dirty="0">
                <a:solidFill>
                  <a:prstClr val="black"/>
                </a:solidFill>
                <a:latin typeface="Tahoma" pitchFamily="34" charset="0"/>
                <a:ea typeface="+mn-ea"/>
                <a:cs typeface="Tahoma" pitchFamily="34" charset="0"/>
              </a:rPr>
            </a:br>
            <a:endParaRPr lang="bg-BG" sz="1600" kern="1200" dirty="0">
              <a:solidFill>
                <a:prstClr val="black"/>
              </a:solidFill>
              <a:latin typeface="Tahoma" pitchFamily="34" charset="0"/>
              <a:ea typeface="+mn-ea"/>
              <a:cs typeface="Tahoma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920880" cy="1041296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ru-RU" sz="18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ru-RU" sz="1800" b="1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Разработване</a:t>
            </a:r>
            <a:r>
              <a:rPr lang="ru-RU" sz="18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на </a:t>
            </a:r>
            <a:r>
              <a:rPr lang="ru-RU" sz="1800" b="1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продуктови</a:t>
            </a:r>
            <a:r>
              <a:rPr lang="ru-RU" sz="18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и </a:t>
            </a:r>
            <a:r>
              <a:rPr lang="ru-RU" sz="1800" b="1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производствени</a:t>
            </a:r>
            <a:r>
              <a:rPr lang="ru-RU" sz="18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800" b="1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иновации</a:t>
            </a:r>
            <a:r>
              <a:rPr lang="ru-RU" sz="18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“ </a:t>
            </a:r>
            <a:br>
              <a:rPr lang="ru-RU" sz="18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bg-BG" sz="20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bg-BG" sz="20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6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Варианти за изплащане на безвъзмездната </a:t>
            </a:r>
            <a:r>
              <a:rPr lang="ru-RU" sz="1600" b="1" dirty="0" err="1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финансова</a:t>
            </a:r>
            <a:r>
              <a:rPr lang="ru-RU" sz="16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помощ</a:t>
            </a:r>
            <a:endParaRPr lang="ru-RU" sz="1600" b="1" dirty="0">
              <a:gradFill>
                <a:gsLst>
                  <a:gs pos="0">
                    <a:prstClr val="black"/>
                  </a:gs>
                  <a:gs pos="40000">
                    <a:prstClr val="black">
                      <a:lumMod val="75000"/>
                      <a:lumOff val="25000"/>
                    </a:prstClr>
                  </a:gs>
                  <a:gs pos="100000">
                    <a:srgbClr val="212745">
                      <a:alpha val="65000"/>
                    </a:srgb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7024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1614670" y="2060848"/>
            <a:ext cx="5914659" cy="201622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bg-BG" sz="40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НОВИ</a:t>
            </a:r>
            <a:r>
              <a:rPr lang="bg-BG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/>
            </a:r>
            <a:br>
              <a:rPr lang="bg-BG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</a:br>
            <a:r>
              <a:rPr lang="bg-BG" dirty="0" smtClean="0">
                <a:solidFill>
                  <a:srgbClr val="002060"/>
                </a:solidFill>
              </a:rPr>
              <a:t>ВЪЗМОЖНОСТИ </a:t>
            </a:r>
          </a:p>
          <a:p>
            <a:pPr marL="18288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bg-BG" sz="3600" dirty="0">
                <a:solidFill>
                  <a:srgbClr val="002060"/>
                </a:solidFill>
              </a:rPr>
              <a:t> </a:t>
            </a:r>
            <a:r>
              <a:rPr lang="bg-BG" sz="3600" dirty="0" smtClean="0">
                <a:solidFill>
                  <a:srgbClr val="002060"/>
                </a:solidFill>
              </a:rPr>
              <a:t>         </a:t>
            </a:r>
            <a:r>
              <a:rPr lang="bg-BG" sz="40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2014 - 2020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27584" y="188641"/>
            <a:ext cx="7175351" cy="896584"/>
          </a:xfrm>
          <a:prstGeom prst="rect">
            <a:avLst/>
          </a:prstGeo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marL="228600" indent="-2286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8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  <a:defRPr/>
            </a:pPr>
            <a:r>
              <a:rPr lang="en-US" sz="3200" i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WWW.OPIC.BG</a:t>
            </a:r>
            <a:endParaRPr lang="bg-BG" sz="3200" i="1" dirty="0">
              <a:gradFill>
                <a:gsLst>
                  <a:gs pos="0">
                    <a:prstClr val="black"/>
                  </a:gs>
                  <a:gs pos="40000">
                    <a:prstClr val="black">
                      <a:lumMod val="75000"/>
                      <a:lumOff val="25000"/>
                    </a:prstClr>
                  </a:gs>
                  <a:gs pos="100000">
                    <a:srgbClr val="212745">
                      <a:alpha val="65000"/>
                    </a:srgb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28596" y="5072074"/>
            <a:ext cx="8298479" cy="1512000"/>
            <a:chOff x="428596" y="5072074"/>
            <a:chExt cx="8298479" cy="1512000"/>
          </a:xfrm>
        </p:grpSpPr>
        <p:pic>
          <p:nvPicPr>
            <p:cNvPr id="8" name="Picture 7" descr="OPIC1BG_COLOR_DOWN.fw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15140" y="5072074"/>
              <a:ext cx="2011935" cy="1512000"/>
            </a:xfrm>
            <a:prstGeom prst="rect">
              <a:avLst/>
            </a:prstGeom>
          </p:spPr>
        </p:pic>
        <p:pic>
          <p:nvPicPr>
            <p:cNvPr id="14" name="Picture 13" descr="textEU+LOGO.f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8596" y="5072074"/>
              <a:ext cx="1426950" cy="15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461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PIK-Portrait_Transperant_14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PIK-Portrait_Transperant_14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</TotalTime>
  <Words>6095</Words>
  <Application>Microsoft Office PowerPoint</Application>
  <PresentationFormat>On-screen Show (4:3)</PresentationFormat>
  <Paragraphs>542</Paragraphs>
  <Slides>47</Slides>
  <Notes>45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OPIK-Portrait_Transperant_14</vt:lpstr>
      <vt:lpstr>3_OPIK-Portrait_Transperant_14</vt:lpstr>
      <vt:lpstr>ОПЕРАТИВНА ПРОГРАМА “ИНОВАЦИИ И КОНКУРЕНТОСПОСОБНОСТ“ 2014-2020  „Разработване на продуктови и производствени иновации“   </vt:lpstr>
      <vt:lpstr>Основни параметри на процедурата (1/4) </vt:lpstr>
      <vt:lpstr>Основни параметри на процедурата (2/4)</vt:lpstr>
      <vt:lpstr>Основни параметри на процедурата (3/4) </vt:lpstr>
      <vt:lpstr>PowerPoint Presentation</vt:lpstr>
      <vt:lpstr>Допустими кандидати </vt:lpstr>
      <vt:lpstr>Допустими патньори </vt:lpstr>
      <vt:lpstr>Недопустими кандидати/партньори (1/4) </vt:lpstr>
      <vt:lpstr>Недопустими кандидати/партньори (2/4) </vt:lpstr>
      <vt:lpstr>Недопустими кандидати/партньори (3/4) </vt:lpstr>
      <vt:lpstr>Недопустими кандидати/партньори (4/4) </vt:lpstr>
      <vt:lpstr>Партньорство </vt:lpstr>
      <vt:lpstr>Допустими проекти (1/5) </vt:lpstr>
      <vt:lpstr>Допустими проекти (2/5) </vt:lpstr>
      <vt:lpstr>Допустими проекти (3/5) </vt:lpstr>
      <vt:lpstr>Допустими проекти (4/5) </vt:lpstr>
      <vt:lpstr>Допустими проекти (5/5) </vt:lpstr>
      <vt:lpstr>Допустими дейности (1/2) </vt:lpstr>
      <vt:lpstr>Допустими дейности (2/2) </vt:lpstr>
      <vt:lpstr>Недопустими дейности (1/2) </vt:lpstr>
      <vt:lpstr>Недопустими дейности (2/2) </vt:lpstr>
      <vt:lpstr>PowerPoint Presentation</vt:lpstr>
      <vt:lpstr>Продължителност на проектите, краен срок за подаване, предоставяне на допълнителна информация </vt:lpstr>
      <vt:lpstr> Кандидатстване, оценка и договаряне  </vt:lpstr>
      <vt:lpstr>“РАЗРАБОТВАНЕ НА ПРОДУКТОВИ И ПРОИЗВОДСТВЕНИ ИНОВАЦИИ“  Подаване на проектни предложения </vt:lpstr>
      <vt:lpstr>“РАЗРАБОТВАНЕ НА ПРОДУКТОВИ И ПРОИЗВОДСТВЕНИ ИНОВАЦИИ“  Регулаторна рамка и етапи на оценка на проектните предложения  </vt:lpstr>
      <vt:lpstr>“РАЗРАБОТВАНЕ НА ПРОДУКТОВИ И ПРОИЗВОДСТВЕНИ ИНОВАЦИИ“  Оценка на административно съответствие и допустимост (1)  </vt:lpstr>
      <vt:lpstr>“РАЗРАБОТВАНЕ НА ПРОДУКТОВИ И ПРОИЗВОДСТВЕНИ ИНОВАЦИИ“  Оценка на административно съответствие и допустимост (2)   </vt:lpstr>
      <vt:lpstr>“РАЗРАБОТВАНЕ НА ПРОДУКТОВИ И ПРОИЗВОДСТВЕНИ ИНОВАЦИИ“  Техническа и финансова оценка (1)  </vt:lpstr>
      <vt:lpstr>“РАЗРАБОТВАНЕ НА ПРОДУКТОВИ И ПРОИЗВОДСТВЕНИ ИНОВАЦИИ“  Техническа и финансова оценка (2)  </vt:lpstr>
      <vt:lpstr>“РАЗРАБОТВАНЕ НА ПРОДУКТОВИ И ПРОИЗВОДСТВЕНИ ИНОВАЦИИ“  Сключване на административни договори</vt:lpstr>
      <vt:lpstr> Допустими разходи и  бюджет на проекта  </vt:lpstr>
      <vt:lpstr>“Разработване на продуктови и производствени иновации“ </vt:lpstr>
      <vt:lpstr>“Разработване на продуктови и производствени иновации“</vt:lpstr>
      <vt:lpstr>“Разработване на продуктови и производствени иновации“</vt:lpstr>
      <vt:lpstr>“Разработване на продуктови и производствени иновации“</vt:lpstr>
      <vt:lpstr>“Разработване на продуктови и производствени иновации“ </vt:lpstr>
      <vt:lpstr>“Разработване на продуктови и производствени иновации“ </vt:lpstr>
      <vt:lpstr>“Разработване на продуктови и производствени иновации“ </vt:lpstr>
      <vt:lpstr>“Разработване на продуктови и производствени иновации“ </vt:lpstr>
      <vt:lpstr>“Разработване на продуктови и производствени иновации“ </vt:lpstr>
      <vt:lpstr>“Разработване на продуктови и производствени иновации“ </vt:lpstr>
      <vt:lpstr>“Разработване на продуктови и производствени иновации“ </vt:lpstr>
      <vt:lpstr>“Разработване на продуктови и производствени иновации“    Изисквания  за съставяне на Бюджет на проекта (1)</vt:lpstr>
      <vt:lpstr>“Разработване на продуктови и производствени иновации“    Изисквания  за съставяне на Бюджет на проекта (2)</vt:lpstr>
      <vt:lpstr>Вариант 1 - с авансово плащане, междинни плащания и окончателно плащане;  Вариант 2  - само междинни плащания и окончателно плащане;  Вариант 3  - само окончателно плащане.  ВАЖНО: Авансовото плащане е до 40 % от сумата на одобрената безвъзмездна финансова помощ срещу представяне на банкова гаранция.  Общият размер на междинните плащания не може да надхвърля 95% от стойността на безвъзмездната финансова помощ.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Стела</dc:creator>
  <cp:lastModifiedBy>User</cp:lastModifiedBy>
  <cp:revision>500</cp:revision>
  <dcterms:created xsi:type="dcterms:W3CDTF">2015-05-04T12:28:54Z</dcterms:created>
  <dcterms:modified xsi:type="dcterms:W3CDTF">2017-07-11T12:31:31Z</dcterms:modified>
</cp:coreProperties>
</file>